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8" r:id="rId5"/>
    <p:sldId id="279" r:id="rId6"/>
    <p:sldId id="280" r:id="rId7"/>
    <p:sldId id="291" r:id="rId8"/>
    <p:sldId id="282" r:id="rId9"/>
    <p:sldId id="281" r:id="rId10"/>
    <p:sldId id="283" r:id="rId11"/>
    <p:sldId id="287" r:id="rId12"/>
    <p:sldId id="288" r:id="rId13"/>
    <p:sldId id="290" r:id="rId14"/>
    <p:sldId id="289" r:id="rId15"/>
    <p:sldId id="269" r:id="rId16"/>
    <p:sldId id="304" r:id="rId17"/>
    <p:sldId id="270" r:id="rId18"/>
    <p:sldId id="271" r:id="rId19"/>
    <p:sldId id="293" r:id="rId20"/>
    <p:sldId id="294" r:id="rId21"/>
    <p:sldId id="295" r:id="rId22"/>
    <p:sldId id="296" r:id="rId23"/>
    <p:sldId id="297" r:id="rId24"/>
    <p:sldId id="298" r:id="rId25"/>
    <p:sldId id="299" r:id="rId26"/>
    <p:sldId id="300" r:id="rId27"/>
    <p:sldId id="301" r:id="rId28"/>
    <p:sldId id="302" r:id="rId29"/>
    <p:sldId id="303" r:id="rId30"/>
    <p:sldId id="272" r:id="rId31"/>
    <p:sldId id="278" r:id="rId32"/>
    <p:sldId id="292" r:id="rId33"/>
    <p:sldId id="275" r:id="rId34"/>
    <p:sldId id="274"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varScale="1">
        <p:scale>
          <a:sx n="82" d="100"/>
          <a:sy n="82" d="100"/>
        </p:scale>
        <p:origin x="72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43F0BD-6A60-48C9-B129-B8FA8AD3694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7D5AA8EB-0A88-401C-93A6-EAB09F8A7DCB}">
      <dgm:prSet/>
      <dgm:spPr/>
      <dgm:t>
        <a:bodyPr/>
        <a:lstStyle/>
        <a:p>
          <a:r>
            <a:rPr lang="en-US" dirty="0"/>
            <a:t>Exercise 5.1: HR Plan for Smart Shopping Cart Firm</a:t>
          </a:r>
          <a:endParaRPr lang="en-IN" dirty="0"/>
        </a:p>
      </dgm:t>
    </dgm:pt>
    <dgm:pt modelId="{228B4AF3-ECB9-45FE-8615-028DBF92D1DB}" type="parTrans" cxnId="{7DCE12FA-3C9B-4015-B7C8-01B6D812C78F}">
      <dgm:prSet/>
      <dgm:spPr/>
      <dgm:t>
        <a:bodyPr/>
        <a:lstStyle/>
        <a:p>
          <a:endParaRPr lang="en-IN"/>
        </a:p>
      </dgm:t>
    </dgm:pt>
    <dgm:pt modelId="{E440F08A-4436-4560-9D6C-823845323DF1}" type="sibTrans" cxnId="{7DCE12FA-3C9B-4015-B7C8-01B6D812C78F}">
      <dgm:prSet/>
      <dgm:spPr/>
      <dgm:t>
        <a:bodyPr/>
        <a:lstStyle/>
        <a:p>
          <a:endParaRPr lang="en-IN"/>
        </a:p>
      </dgm:t>
    </dgm:pt>
    <dgm:pt modelId="{E6E47E8F-2F9B-43C2-9977-80A261DE340A}">
      <dgm:prSet/>
      <dgm:spPr/>
      <dgm:t>
        <a:bodyPr/>
        <a:lstStyle/>
        <a:p>
          <a:r>
            <a:rPr lang="en-US" dirty="0"/>
            <a:t>A. Role: Product Manager – Smart Shopping Cart</a:t>
          </a:r>
          <a:endParaRPr lang="en-IN" dirty="0"/>
        </a:p>
      </dgm:t>
    </dgm:pt>
    <dgm:pt modelId="{D3DBE2BA-72E7-411C-BD64-4795E0B8A8C7}" type="parTrans" cxnId="{732D8A91-50E1-4DCA-9355-EA6F6536DFDC}">
      <dgm:prSet/>
      <dgm:spPr/>
      <dgm:t>
        <a:bodyPr/>
        <a:lstStyle/>
        <a:p>
          <a:endParaRPr lang="en-IN"/>
        </a:p>
      </dgm:t>
    </dgm:pt>
    <dgm:pt modelId="{356B0BBB-188B-48A9-B1F5-D93EB7D81F71}" type="sibTrans" cxnId="{732D8A91-50E1-4DCA-9355-EA6F6536DFDC}">
      <dgm:prSet/>
      <dgm:spPr/>
      <dgm:t>
        <a:bodyPr/>
        <a:lstStyle/>
        <a:p>
          <a:endParaRPr lang="en-IN"/>
        </a:p>
      </dgm:t>
    </dgm:pt>
    <dgm:pt modelId="{95C1F668-010B-4B3C-AD18-8B600BC8DB6E}">
      <dgm:prSet/>
      <dgm:spPr/>
      <dgm:t>
        <a:bodyPr/>
        <a:lstStyle/>
        <a:p>
          <a:r>
            <a:rPr lang="en-US" dirty="0"/>
            <a:t>Lead product development and launch of smart shopping cart.</a:t>
          </a:r>
          <a:endParaRPr lang="en-IN" dirty="0"/>
        </a:p>
      </dgm:t>
    </dgm:pt>
    <dgm:pt modelId="{7BF04ECA-02D9-4FCA-9AFA-5BBD4C2B3CA3}" type="parTrans" cxnId="{6AC34CA4-9CFC-444B-A475-AFB3F175DF12}">
      <dgm:prSet/>
      <dgm:spPr/>
      <dgm:t>
        <a:bodyPr/>
        <a:lstStyle/>
        <a:p>
          <a:endParaRPr lang="en-IN"/>
        </a:p>
      </dgm:t>
    </dgm:pt>
    <dgm:pt modelId="{FB2EA7A3-F2C2-4164-8074-D2E248E592FE}" type="sibTrans" cxnId="{6AC34CA4-9CFC-444B-A475-AFB3F175DF12}">
      <dgm:prSet/>
      <dgm:spPr/>
      <dgm:t>
        <a:bodyPr/>
        <a:lstStyle/>
        <a:p>
          <a:endParaRPr lang="en-IN"/>
        </a:p>
      </dgm:t>
    </dgm:pt>
    <dgm:pt modelId="{09180182-53F1-4CC6-A464-FCD56C16B8F4}">
      <dgm:prSet/>
      <dgm:spPr/>
      <dgm:t>
        <a:bodyPr/>
        <a:lstStyle/>
        <a:p>
          <a:r>
            <a:rPr lang="en-US" dirty="0"/>
            <a:t>Coordinate with engineering, design, and marketing teams.</a:t>
          </a:r>
          <a:endParaRPr lang="en-IN" dirty="0"/>
        </a:p>
      </dgm:t>
    </dgm:pt>
    <dgm:pt modelId="{DFBC0617-7129-4929-A9B8-CD3F78CF1E2A}" type="parTrans" cxnId="{05CA2A6C-E799-43D9-ADFA-A062039F873C}">
      <dgm:prSet/>
      <dgm:spPr/>
      <dgm:t>
        <a:bodyPr/>
        <a:lstStyle/>
        <a:p>
          <a:endParaRPr lang="en-IN"/>
        </a:p>
      </dgm:t>
    </dgm:pt>
    <dgm:pt modelId="{9ADD2547-9A4A-4BCE-B590-009B89B5EAFC}" type="sibTrans" cxnId="{05CA2A6C-E799-43D9-ADFA-A062039F873C}">
      <dgm:prSet/>
      <dgm:spPr/>
      <dgm:t>
        <a:bodyPr/>
        <a:lstStyle/>
        <a:p>
          <a:endParaRPr lang="en-IN"/>
        </a:p>
      </dgm:t>
    </dgm:pt>
    <dgm:pt modelId="{8F67EB34-383E-4A59-85A1-344E42948252}">
      <dgm:prSet/>
      <dgm:spPr/>
      <dgm:t>
        <a:bodyPr/>
        <a:lstStyle/>
        <a:p>
          <a:r>
            <a:rPr lang="en-US" dirty="0"/>
            <a:t>Conduct market research to improve features and gather user feedback.</a:t>
          </a:r>
          <a:endParaRPr lang="en-IN" dirty="0"/>
        </a:p>
      </dgm:t>
    </dgm:pt>
    <dgm:pt modelId="{C17AAD10-0806-4214-B12F-41FF57575B03}" type="parTrans" cxnId="{28C352C1-1738-42C6-8C05-4FAB7F0EC459}">
      <dgm:prSet/>
      <dgm:spPr/>
      <dgm:t>
        <a:bodyPr/>
        <a:lstStyle/>
        <a:p>
          <a:endParaRPr lang="en-IN"/>
        </a:p>
      </dgm:t>
    </dgm:pt>
    <dgm:pt modelId="{0DD48A68-32D2-4699-83A0-F098C619B75B}" type="sibTrans" cxnId="{28C352C1-1738-42C6-8C05-4FAB7F0EC459}">
      <dgm:prSet/>
      <dgm:spPr/>
      <dgm:t>
        <a:bodyPr/>
        <a:lstStyle/>
        <a:p>
          <a:endParaRPr lang="en-IN"/>
        </a:p>
      </dgm:t>
    </dgm:pt>
    <dgm:pt modelId="{9C824FB2-13DD-4758-A835-0273F56C6C23}">
      <dgm:prSet/>
      <dgm:spPr/>
      <dgm:t>
        <a:bodyPr/>
        <a:lstStyle/>
        <a:p>
          <a:r>
            <a:rPr lang="en-US" dirty="0"/>
            <a:t>Manage project timelines, budgets, and resources.</a:t>
          </a:r>
          <a:endParaRPr lang="en-IN" dirty="0"/>
        </a:p>
      </dgm:t>
    </dgm:pt>
    <dgm:pt modelId="{8B898941-16DE-40AE-A0D2-FFE526DC96A8}" type="parTrans" cxnId="{3DDC3F4A-1DF6-4D03-B96F-D6FE341BD38F}">
      <dgm:prSet/>
      <dgm:spPr/>
      <dgm:t>
        <a:bodyPr/>
        <a:lstStyle/>
        <a:p>
          <a:endParaRPr lang="en-IN"/>
        </a:p>
      </dgm:t>
    </dgm:pt>
    <dgm:pt modelId="{FBE118E6-936E-45EE-8A4F-A94752267E6F}" type="sibTrans" cxnId="{3DDC3F4A-1DF6-4D03-B96F-D6FE341BD38F}">
      <dgm:prSet/>
      <dgm:spPr/>
      <dgm:t>
        <a:bodyPr/>
        <a:lstStyle/>
        <a:p>
          <a:endParaRPr lang="en-IN"/>
        </a:p>
      </dgm:t>
    </dgm:pt>
    <dgm:pt modelId="{AC4155F0-4B71-4811-8D9F-BAAF11452B4E}">
      <dgm:prSet/>
      <dgm:spPr/>
      <dgm:t>
        <a:bodyPr/>
        <a:lstStyle/>
        <a:p>
          <a:pPr>
            <a:buFont typeface="Wingdings" panose="05000000000000000000" pitchFamily="2" charset="2"/>
            <a:buChar char="v"/>
          </a:pPr>
          <a:r>
            <a:rPr lang="en-US" b="1" dirty="0"/>
            <a:t>GOALS:</a:t>
          </a:r>
          <a:endParaRPr lang="en-IN" b="1" dirty="0"/>
        </a:p>
      </dgm:t>
    </dgm:pt>
    <dgm:pt modelId="{EC39D9BC-22B6-41FB-B1D2-63CF338BE44A}" type="parTrans" cxnId="{B8389F5B-D625-4180-84B6-38BB76249BCB}">
      <dgm:prSet/>
      <dgm:spPr/>
      <dgm:t>
        <a:bodyPr/>
        <a:lstStyle/>
        <a:p>
          <a:endParaRPr lang="en-IN"/>
        </a:p>
      </dgm:t>
    </dgm:pt>
    <dgm:pt modelId="{826E0B94-6DBC-4BD9-9EC2-874E3E0580AF}" type="sibTrans" cxnId="{B8389F5B-D625-4180-84B6-38BB76249BCB}">
      <dgm:prSet/>
      <dgm:spPr/>
      <dgm:t>
        <a:bodyPr/>
        <a:lstStyle/>
        <a:p>
          <a:endParaRPr lang="en-IN"/>
        </a:p>
      </dgm:t>
    </dgm:pt>
    <dgm:pt modelId="{159997EA-3CBC-436E-81B4-5D13A1C856D3}">
      <dgm:prSet/>
      <dgm:spPr/>
      <dgm:t>
        <a:bodyPr/>
        <a:lstStyle/>
        <a:p>
          <a:r>
            <a:rPr lang="en-US" dirty="0"/>
            <a:t>Launch the smart shopping cart within 12 months.</a:t>
          </a:r>
          <a:endParaRPr lang="en-IN" dirty="0"/>
        </a:p>
      </dgm:t>
    </dgm:pt>
    <dgm:pt modelId="{4DA4C742-468C-4B56-9DF2-FFAD57325CD9}" type="parTrans" cxnId="{7816DA2B-6815-4363-AA74-6C6C9F63213D}">
      <dgm:prSet/>
      <dgm:spPr/>
      <dgm:t>
        <a:bodyPr/>
        <a:lstStyle/>
        <a:p>
          <a:endParaRPr lang="en-IN"/>
        </a:p>
      </dgm:t>
    </dgm:pt>
    <dgm:pt modelId="{D2F916B9-0660-48B8-8257-21B0166CD28E}" type="sibTrans" cxnId="{7816DA2B-6815-4363-AA74-6C6C9F63213D}">
      <dgm:prSet/>
      <dgm:spPr/>
      <dgm:t>
        <a:bodyPr/>
        <a:lstStyle/>
        <a:p>
          <a:endParaRPr lang="en-IN"/>
        </a:p>
      </dgm:t>
    </dgm:pt>
    <dgm:pt modelId="{DD448B6E-3711-4D51-96C6-BD07A8854DB5}">
      <dgm:prSet/>
      <dgm:spPr/>
      <dgm:t>
        <a:bodyPr/>
        <a:lstStyle/>
        <a:p>
          <a:r>
            <a:rPr lang="en-US" dirty="0"/>
            <a:t>Reduce checkout time by 25% within six months of launch.</a:t>
          </a:r>
          <a:endParaRPr lang="en-IN" dirty="0"/>
        </a:p>
      </dgm:t>
    </dgm:pt>
    <dgm:pt modelId="{E272A7F5-F93E-4153-9525-6420A77C430B}" type="parTrans" cxnId="{6641066D-7F85-4E37-B683-ECA73A652EC6}">
      <dgm:prSet/>
      <dgm:spPr/>
      <dgm:t>
        <a:bodyPr/>
        <a:lstStyle/>
        <a:p>
          <a:endParaRPr lang="en-IN"/>
        </a:p>
      </dgm:t>
    </dgm:pt>
    <dgm:pt modelId="{4B194C58-F423-4ED9-9B72-8F32C9442BC5}" type="sibTrans" cxnId="{6641066D-7F85-4E37-B683-ECA73A652EC6}">
      <dgm:prSet/>
      <dgm:spPr/>
      <dgm:t>
        <a:bodyPr/>
        <a:lstStyle/>
        <a:p>
          <a:endParaRPr lang="en-IN"/>
        </a:p>
      </dgm:t>
    </dgm:pt>
    <dgm:pt modelId="{B2502544-C541-4CF4-B2B8-D9916B40AF56}">
      <dgm:prSet/>
      <dgm:spPr/>
      <dgm:t>
        <a:bodyPr/>
        <a:lstStyle/>
        <a:p>
          <a:r>
            <a:rPr lang="en-US" dirty="0"/>
            <a:t>Increase customer satisfaction by 30% within a year.</a:t>
          </a:r>
          <a:endParaRPr lang="en-IN" dirty="0"/>
        </a:p>
      </dgm:t>
    </dgm:pt>
    <dgm:pt modelId="{20881572-E5B0-4DB6-A26B-89AAB166F643}" type="parTrans" cxnId="{79B5FE09-D12F-4E3A-9941-DE9E2BAE85FA}">
      <dgm:prSet/>
      <dgm:spPr/>
      <dgm:t>
        <a:bodyPr/>
        <a:lstStyle/>
        <a:p>
          <a:endParaRPr lang="en-IN"/>
        </a:p>
      </dgm:t>
    </dgm:pt>
    <dgm:pt modelId="{3E0C426D-0356-44FF-8BC4-26B7AE710BA4}" type="sibTrans" cxnId="{79B5FE09-D12F-4E3A-9941-DE9E2BAE85FA}">
      <dgm:prSet/>
      <dgm:spPr/>
      <dgm:t>
        <a:bodyPr/>
        <a:lstStyle/>
        <a:p>
          <a:endParaRPr lang="en-IN"/>
        </a:p>
      </dgm:t>
    </dgm:pt>
    <dgm:pt modelId="{0C0833FF-271F-43DB-85AD-30EF36CA09D7}">
      <dgm:prSet/>
      <dgm:spPr/>
      <dgm:t>
        <a:bodyPr/>
        <a:lstStyle/>
        <a:p>
          <a:pPr>
            <a:buFont typeface="Wingdings" panose="05000000000000000000" pitchFamily="2" charset="2"/>
            <a:buChar char="v"/>
          </a:pPr>
          <a:r>
            <a:rPr lang="en-US" b="1" dirty="0"/>
            <a:t>RESPONSIBILITIES</a:t>
          </a:r>
          <a:r>
            <a:rPr lang="en-US" dirty="0"/>
            <a:t>:</a:t>
          </a:r>
          <a:endParaRPr lang="en-IN" dirty="0"/>
        </a:p>
      </dgm:t>
    </dgm:pt>
    <dgm:pt modelId="{35C4BB9B-9B13-4A58-BED8-F7C763870119}" type="sibTrans" cxnId="{67E58956-0242-461D-8E72-87B869FB2831}">
      <dgm:prSet/>
      <dgm:spPr/>
      <dgm:t>
        <a:bodyPr/>
        <a:lstStyle/>
        <a:p>
          <a:endParaRPr lang="en-IN"/>
        </a:p>
      </dgm:t>
    </dgm:pt>
    <dgm:pt modelId="{9F77B8EA-96FB-4628-95A1-817848379FA1}" type="parTrans" cxnId="{67E58956-0242-461D-8E72-87B869FB2831}">
      <dgm:prSet/>
      <dgm:spPr/>
      <dgm:t>
        <a:bodyPr/>
        <a:lstStyle/>
        <a:p>
          <a:endParaRPr lang="en-IN"/>
        </a:p>
      </dgm:t>
    </dgm:pt>
    <dgm:pt modelId="{17893AF6-0691-492D-A88F-715676B1B6A2}">
      <dgm:prSet/>
      <dgm:spPr/>
      <dgm:t>
        <a:bodyPr/>
        <a:lstStyle/>
        <a:p>
          <a:endParaRPr lang="en-IN" dirty="0"/>
        </a:p>
      </dgm:t>
    </dgm:pt>
    <dgm:pt modelId="{00BCD482-A12A-4136-B5AF-091BE3118A8A}" type="parTrans" cxnId="{92A6621A-194A-41AC-B3E2-638023197D4B}">
      <dgm:prSet/>
      <dgm:spPr/>
      <dgm:t>
        <a:bodyPr/>
        <a:lstStyle/>
        <a:p>
          <a:endParaRPr lang="en-IN"/>
        </a:p>
      </dgm:t>
    </dgm:pt>
    <dgm:pt modelId="{2877D534-88EB-4A17-89C9-9FBE7EDCC267}" type="sibTrans" cxnId="{92A6621A-194A-41AC-B3E2-638023197D4B}">
      <dgm:prSet/>
      <dgm:spPr/>
      <dgm:t>
        <a:bodyPr/>
        <a:lstStyle/>
        <a:p>
          <a:endParaRPr lang="en-IN"/>
        </a:p>
      </dgm:t>
    </dgm:pt>
    <dgm:pt modelId="{F3B7082E-D1B9-446F-AFF8-D98A0C21D1A4}">
      <dgm:prSet/>
      <dgm:spPr/>
      <dgm:t>
        <a:bodyPr/>
        <a:lstStyle/>
        <a:p>
          <a:endParaRPr lang="en-IN" dirty="0"/>
        </a:p>
      </dgm:t>
    </dgm:pt>
    <dgm:pt modelId="{3D51E9A5-EE37-451C-A7BD-1376317665E2}" type="parTrans" cxnId="{B5C3EC2D-3F53-4618-8837-22E086FC4D79}">
      <dgm:prSet/>
      <dgm:spPr/>
      <dgm:t>
        <a:bodyPr/>
        <a:lstStyle/>
        <a:p>
          <a:endParaRPr lang="en-IN"/>
        </a:p>
      </dgm:t>
    </dgm:pt>
    <dgm:pt modelId="{61D9C35D-231F-4551-9F77-26901D03708F}" type="sibTrans" cxnId="{B5C3EC2D-3F53-4618-8837-22E086FC4D79}">
      <dgm:prSet/>
      <dgm:spPr/>
      <dgm:t>
        <a:bodyPr/>
        <a:lstStyle/>
        <a:p>
          <a:endParaRPr lang="en-IN"/>
        </a:p>
      </dgm:t>
    </dgm:pt>
    <dgm:pt modelId="{95052B5A-93D8-46C4-B619-4CDBC17D19C1}">
      <dgm:prSet/>
      <dgm:spPr/>
      <dgm:t>
        <a:bodyPr/>
        <a:lstStyle/>
        <a:p>
          <a:pPr>
            <a:buFont typeface="Wingdings" panose="05000000000000000000" pitchFamily="2" charset="2"/>
            <a:buChar char="v"/>
          </a:pPr>
          <a:endParaRPr lang="en-IN" dirty="0"/>
        </a:p>
      </dgm:t>
    </dgm:pt>
    <dgm:pt modelId="{1DC15D02-9C49-4B08-AF21-9BBC6056E433}" type="parTrans" cxnId="{1031DCBD-DB9B-458E-BA6F-47E9038F3197}">
      <dgm:prSet/>
      <dgm:spPr/>
      <dgm:t>
        <a:bodyPr/>
        <a:lstStyle/>
        <a:p>
          <a:endParaRPr lang="en-IN"/>
        </a:p>
      </dgm:t>
    </dgm:pt>
    <dgm:pt modelId="{24A6A0D5-604D-4AD8-A704-5AF8770816AC}" type="sibTrans" cxnId="{1031DCBD-DB9B-458E-BA6F-47E9038F3197}">
      <dgm:prSet/>
      <dgm:spPr/>
      <dgm:t>
        <a:bodyPr/>
        <a:lstStyle/>
        <a:p>
          <a:endParaRPr lang="en-IN"/>
        </a:p>
      </dgm:t>
    </dgm:pt>
    <dgm:pt modelId="{CB1E8DE0-83E0-4263-8D10-1E5DBB74B33D}" type="pres">
      <dgm:prSet presAssocID="{9243F0BD-6A60-48C9-B129-B8FA8AD36943}" presName="linear" presStyleCnt="0">
        <dgm:presLayoutVars>
          <dgm:animLvl val="lvl"/>
          <dgm:resizeHandles val="exact"/>
        </dgm:presLayoutVars>
      </dgm:prSet>
      <dgm:spPr/>
    </dgm:pt>
    <dgm:pt modelId="{80FBAFCB-6F74-402C-809C-71F6D7265E9A}" type="pres">
      <dgm:prSet presAssocID="{7D5AA8EB-0A88-401C-93A6-EAB09F8A7DCB}" presName="parentText" presStyleLbl="node1" presStyleIdx="0" presStyleCnt="2">
        <dgm:presLayoutVars>
          <dgm:chMax val="0"/>
          <dgm:bulletEnabled val="1"/>
        </dgm:presLayoutVars>
      </dgm:prSet>
      <dgm:spPr/>
    </dgm:pt>
    <dgm:pt modelId="{83412EE2-51DD-4B6F-9C7E-285F13BA4B72}" type="pres">
      <dgm:prSet presAssocID="{E440F08A-4436-4560-9D6C-823845323DF1}" presName="spacer" presStyleCnt="0"/>
      <dgm:spPr/>
    </dgm:pt>
    <dgm:pt modelId="{F2494C34-C976-42EF-A008-6C795936A22E}" type="pres">
      <dgm:prSet presAssocID="{E6E47E8F-2F9B-43C2-9977-80A261DE340A}" presName="parentText" presStyleLbl="node1" presStyleIdx="1" presStyleCnt="2">
        <dgm:presLayoutVars>
          <dgm:chMax val="0"/>
          <dgm:bulletEnabled val="1"/>
        </dgm:presLayoutVars>
      </dgm:prSet>
      <dgm:spPr/>
    </dgm:pt>
    <dgm:pt modelId="{6A35DDBA-6A67-4169-A039-A3A13BA2C2E2}" type="pres">
      <dgm:prSet presAssocID="{E6E47E8F-2F9B-43C2-9977-80A261DE340A}" presName="childText" presStyleLbl="revTx" presStyleIdx="0" presStyleCnt="1" custScaleY="80788">
        <dgm:presLayoutVars>
          <dgm:bulletEnabled val="1"/>
        </dgm:presLayoutVars>
      </dgm:prSet>
      <dgm:spPr/>
    </dgm:pt>
  </dgm:ptLst>
  <dgm:cxnLst>
    <dgm:cxn modelId="{79B5FE09-D12F-4E3A-9941-DE9E2BAE85FA}" srcId="{AC4155F0-4B71-4811-8D9F-BAAF11452B4E}" destId="{B2502544-C541-4CF4-B2B8-D9916B40AF56}" srcOrd="2" destOrd="0" parTransId="{20881572-E5B0-4DB6-A26B-89AAB166F643}" sibTransId="{3E0C426D-0356-44FF-8BC4-26B7AE710BA4}"/>
    <dgm:cxn modelId="{92A6621A-194A-41AC-B3E2-638023197D4B}" srcId="{E6E47E8F-2F9B-43C2-9977-80A261DE340A}" destId="{17893AF6-0691-492D-A88F-715676B1B6A2}" srcOrd="2" destOrd="0" parTransId="{00BCD482-A12A-4136-B5AF-091BE3118A8A}" sibTransId="{2877D534-88EB-4A17-89C9-9FBE7EDCC267}"/>
    <dgm:cxn modelId="{7816DA2B-6815-4363-AA74-6C6C9F63213D}" srcId="{AC4155F0-4B71-4811-8D9F-BAAF11452B4E}" destId="{159997EA-3CBC-436E-81B4-5D13A1C856D3}" srcOrd="0" destOrd="0" parTransId="{4DA4C742-468C-4B56-9DF2-FFAD57325CD9}" sibTransId="{D2F916B9-0660-48B8-8257-21B0166CD28E}"/>
    <dgm:cxn modelId="{948CF02C-511E-4116-9BE2-B1E3CFD91BFD}" type="presOf" srcId="{95C1F668-010B-4B3C-AD18-8B600BC8DB6E}" destId="{6A35DDBA-6A67-4169-A039-A3A13BA2C2E2}" srcOrd="0" destOrd="2" presId="urn:microsoft.com/office/officeart/2005/8/layout/vList2"/>
    <dgm:cxn modelId="{B5C3EC2D-3F53-4618-8837-22E086FC4D79}" srcId="{0C0833FF-271F-43DB-85AD-30EF36CA09D7}" destId="{F3B7082E-D1B9-446F-AFF8-D98A0C21D1A4}" srcOrd="4" destOrd="0" parTransId="{3D51E9A5-EE37-451C-A7BD-1376317665E2}" sibTransId="{61D9C35D-231F-4551-9F77-26901D03708F}"/>
    <dgm:cxn modelId="{166B8439-5401-4533-87D2-2DD41389A145}" type="presOf" srcId="{09180182-53F1-4CC6-A464-FCD56C16B8F4}" destId="{6A35DDBA-6A67-4169-A039-A3A13BA2C2E2}" srcOrd="0" destOrd="3" presId="urn:microsoft.com/office/officeart/2005/8/layout/vList2"/>
    <dgm:cxn modelId="{B8389F5B-D625-4180-84B6-38BB76249BCB}" srcId="{E6E47E8F-2F9B-43C2-9977-80A261DE340A}" destId="{AC4155F0-4B71-4811-8D9F-BAAF11452B4E}" srcOrd="3" destOrd="0" parTransId="{EC39D9BC-22B6-41FB-B1D2-63CF338BE44A}" sibTransId="{826E0B94-6DBC-4BD9-9EC2-874E3E0580AF}"/>
    <dgm:cxn modelId="{D0BA1445-9B9A-4FBF-8E91-89A8BBE91AF4}" type="presOf" srcId="{9243F0BD-6A60-48C9-B129-B8FA8AD36943}" destId="{CB1E8DE0-83E0-4263-8D10-1E5DBB74B33D}" srcOrd="0" destOrd="0" presId="urn:microsoft.com/office/officeart/2005/8/layout/vList2"/>
    <dgm:cxn modelId="{CB05C247-AF43-434E-9956-91B58C7BAE09}" type="presOf" srcId="{9C824FB2-13DD-4758-A835-0273F56C6C23}" destId="{6A35DDBA-6A67-4169-A039-A3A13BA2C2E2}" srcOrd="0" destOrd="5" presId="urn:microsoft.com/office/officeart/2005/8/layout/vList2"/>
    <dgm:cxn modelId="{05606848-035B-477E-8BF1-9D2011EB8892}" type="presOf" srcId="{F3B7082E-D1B9-446F-AFF8-D98A0C21D1A4}" destId="{6A35DDBA-6A67-4169-A039-A3A13BA2C2E2}" srcOrd="0" destOrd="6" presId="urn:microsoft.com/office/officeart/2005/8/layout/vList2"/>
    <dgm:cxn modelId="{3DDC3F4A-1DF6-4D03-B96F-D6FE341BD38F}" srcId="{0C0833FF-271F-43DB-85AD-30EF36CA09D7}" destId="{9C824FB2-13DD-4758-A835-0273F56C6C23}" srcOrd="3" destOrd="0" parTransId="{8B898941-16DE-40AE-A0D2-FFE526DC96A8}" sibTransId="{FBE118E6-936E-45EE-8A4F-A94752267E6F}"/>
    <dgm:cxn modelId="{05CA2A6C-E799-43D9-ADFA-A062039F873C}" srcId="{0C0833FF-271F-43DB-85AD-30EF36CA09D7}" destId="{09180182-53F1-4CC6-A464-FCD56C16B8F4}" srcOrd="1" destOrd="0" parTransId="{DFBC0617-7129-4929-A9B8-CD3F78CF1E2A}" sibTransId="{9ADD2547-9A4A-4BCE-B590-009B89B5EAFC}"/>
    <dgm:cxn modelId="{6641066D-7F85-4E37-B683-ECA73A652EC6}" srcId="{AC4155F0-4B71-4811-8D9F-BAAF11452B4E}" destId="{DD448B6E-3711-4D51-96C6-BD07A8854DB5}" srcOrd="1" destOrd="0" parTransId="{E272A7F5-F93E-4153-9525-6420A77C430B}" sibTransId="{4B194C58-F423-4ED9-9B72-8F32C9442BC5}"/>
    <dgm:cxn modelId="{0260874D-489D-4C7A-91F1-7306A3F78802}" type="presOf" srcId="{0C0833FF-271F-43DB-85AD-30EF36CA09D7}" destId="{6A35DDBA-6A67-4169-A039-A3A13BA2C2E2}" srcOrd="0" destOrd="1" presId="urn:microsoft.com/office/officeart/2005/8/layout/vList2"/>
    <dgm:cxn modelId="{67E58956-0242-461D-8E72-87B869FB2831}" srcId="{E6E47E8F-2F9B-43C2-9977-80A261DE340A}" destId="{0C0833FF-271F-43DB-85AD-30EF36CA09D7}" srcOrd="1" destOrd="0" parTransId="{9F77B8EA-96FB-4628-95A1-817848379FA1}" sibTransId="{35C4BB9B-9B13-4A58-BED8-F7C763870119}"/>
    <dgm:cxn modelId="{F898C358-2C23-4B72-9FC5-79AA0E3D4549}" type="presOf" srcId="{159997EA-3CBC-436E-81B4-5D13A1C856D3}" destId="{6A35DDBA-6A67-4169-A039-A3A13BA2C2E2}" srcOrd="0" destOrd="9" presId="urn:microsoft.com/office/officeart/2005/8/layout/vList2"/>
    <dgm:cxn modelId="{604C8859-414C-4DC8-B722-B52579A846DC}" type="presOf" srcId="{17893AF6-0691-492D-A88F-715676B1B6A2}" destId="{6A35DDBA-6A67-4169-A039-A3A13BA2C2E2}" srcOrd="0" destOrd="7" presId="urn:microsoft.com/office/officeart/2005/8/layout/vList2"/>
    <dgm:cxn modelId="{A1109983-0E8C-488B-8DFF-8057A925DF41}" type="presOf" srcId="{95052B5A-93D8-46C4-B619-4CDBC17D19C1}" destId="{6A35DDBA-6A67-4169-A039-A3A13BA2C2E2}" srcOrd="0" destOrd="0" presId="urn:microsoft.com/office/officeart/2005/8/layout/vList2"/>
    <dgm:cxn modelId="{732D8A91-50E1-4DCA-9355-EA6F6536DFDC}" srcId="{9243F0BD-6A60-48C9-B129-B8FA8AD36943}" destId="{E6E47E8F-2F9B-43C2-9977-80A261DE340A}" srcOrd="1" destOrd="0" parTransId="{D3DBE2BA-72E7-411C-BD64-4795E0B8A8C7}" sibTransId="{356B0BBB-188B-48A9-B1F5-D93EB7D81F71}"/>
    <dgm:cxn modelId="{C4F50E94-DCFD-46B5-A5E8-DDFAF7D4DD2D}" type="presOf" srcId="{E6E47E8F-2F9B-43C2-9977-80A261DE340A}" destId="{F2494C34-C976-42EF-A008-6C795936A22E}" srcOrd="0" destOrd="0" presId="urn:microsoft.com/office/officeart/2005/8/layout/vList2"/>
    <dgm:cxn modelId="{6AC34CA4-9CFC-444B-A475-AFB3F175DF12}" srcId="{0C0833FF-271F-43DB-85AD-30EF36CA09D7}" destId="{95C1F668-010B-4B3C-AD18-8B600BC8DB6E}" srcOrd="0" destOrd="0" parTransId="{7BF04ECA-02D9-4FCA-9AFA-5BBD4C2B3CA3}" sibTransId="{FB2EA7A3-F2C2-4164-8074-D2E248E592FE}"/>
    <dgm:cxn modelId="{720607A6-5E5B-4CC4-B58B-49139F84986C}" type="presOf" srcId="{8F67EB34-383E-4A59-85A1-344E42948252}" destId="{6A35DDBA-6A67-4169-A039-A3A13BA2C2E2}" srcOrd="0" destOrd="4" presId="urn:microsoft.com/office/officeart/2005/8/layout/vList2"/>
    <dgm:cxn modelId="{39D323B5-1ED6-443A-A2C9-79D19CF9A1BA}" type="presOf" srcId="{7D5AA8EB-0A88-401C-93A6-EAB09F8A7DCB}" destId="{80FBAFCB-6F74-402C-809C-71F6D7265E9A}" srcOrd="0" destOrd="0" presId="urn:microsoft.com/office/officeart/2005/8/layout/vList2"/>
    <dgm:cxn modelId="{1031DCBD-DB9B-458E-BA6F-47E9038F3197}" srcId="{E6E47E8F-2F9B-43C2-9977-80A261DE340A}" destId="{95052B5A-93D8-46C4-B619-4CDBC17D19C1}" srcOrd="0" destOrd="0" parTransId="{1DC15D02-9C49-4B08-AF21-9BBC6056E433}" sibTransId="{24A6A0D5-604D-4AD8-A704-5AF8770816AC}"/>
    <dgm:cxn modelId="{28C352C1-1738-42C6-8C05-4FAB7F0EC459}" srcId="{0C0833FF-271F-43DB-85AD-30EF36CA09D7}" destId="{8F67EB34-383E-4A59-85A1-344E42948252}" srcOrd="2" destOrd="0" parTransId="{C17AAD10-0806-4214-B12F-41FF57575B03}" sibTransId="{0DD48A68-32D2-4699-83A0-F098C619B75B}"/>
    <dgm:cxn modelId="{F612B0C2-69D1-401C-93FC-1ACE04100F13}" type="presOf" srcId="{AC4155F0-4B71-4811-8D9F-BAAF11452B4E}" destId="{6A35DDBA-6A67-4169-A039-A3A13BA2C2E2}" srcOrd="0" destOrd="8" presId="urn:microsoft.com/office/officeart/2005/8/layout/vList2"/>
    <dgm:cxn modelId="{287327C4-7855-4F6C-9B57-256B10450AE6}" type="presOf" srcId="{DD448B6E-3711-4D51-96C6-BD07A8854DB5}" destId="{6A35DDBA-6A67-4169-A039-A3A13BA2C2E2}" srcOrd="0" destOrd="10" presId="urn:microsoft.com/office/officeart/2005/8/layout/vList2"/>
    <dgm:cxn modelId="{96339EE6-E0FF-408F-B218-3FE13BD9E9BD}" type="presOf" srcId="{B2502544-C541-4CF4-B2B8-D9916B40AF56}" destId="{6A35DDBA-6A67-4169-A039-A3A13BA2C2E2}" srcOrd="0" destOrd="11" presId="urn:microsoft.com/office/officeart/2005/8/layout/vList2"/>
    <dgm:cxn modelId="{7DCE12FA-3C9B-4015-B7C8-01B6D812C78F}" srcId="{9243F0BD-6A60-48C9-B129-B8FA8AD36943}" destId="{7D5AA8EB-0A88-401C-93A6-EAB09F8A7DCB}" srcOrd="0" destOrd="0" parTransId="{228B4AF3-ECB9-45FE-8615-028DBF92D1DB}" sibTransId="{E440F08A-4436-4560-9D6C-823845323DF1}"/>
    <dgm:cxn modelId="{0E92B05C-C879-49A6-9FAE-6A090689D5C2}" type="presParOf" srcId="{CB1E8DE0-83E0-4263-8D10-1E5DBB74B33D}" destId="{80FBAFCB-6F74-402C-809C-71F6D7265E9A}" srcOrd="0" destOrd="0" presId="urn:microsoft.com/office/officeart/2005/8/layout/vList2"/>
    <dgm:cxn modelId="{50BB47E7-6A3F-4875-9CA1-FA85B8F7E522}" type="presParOf" srcId="{CB1E8DE0-83E0-4263-8D10-1E5DBB74B33D}" destId="{83412EE2-51DD-4B6F-9C7E-285F13BA4B72}" srcOrd="1" destOrd="0" presId="urn:microsoft.com/office/officeart/2005/8/layout/vList2"/>
    <dgm:cxn modelId="{920D15A5-967C-4934-9217-3E251454CA5A}" type="presParOf" srcId="{CB1E8DE0-83E0-4263-8D10-1E5DBB74B33D}" destId="{F2494C34-C976-42EF-A008-6C795936A22E}" srcOrd="2" destOrd="0" presId="urn:microsoft.com/office/officeart/2005/8/layout/vList2"/>
    <dgm:cxn modelId="{91F2EE9C-581C-402B-924C-1969E12EED53}" type="presParOf" srcId="{CB1E8DE0-83E0-4263-8D10-1E5DBB74B33D}" destId="{6A35DDBA-6A67-4169-A039-A3A13BA2C2E2}"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CB8B204-3690-4C52-B3F1-9C2B3263114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620283CD-A135-4D59-966B-CF55639482F7}">
      <dgm:prSet/>
      <dgm:spPr/>
      <dgm:t>
        <a:bodyPr/>
        <a:lstStyle/>
        <a:p>
          <a:r>
            <a:rPr lang="en-US" b="1" dirty="0"/>
            <a:t>B. Critical Competencies</a:t>
          </a:r>
          <a:r>
            <a:rPr lang="en-US" dirty="0"/>
            <a:t>:</a:t>
          </a:r>
          <a:endParaRPr lang="en-IN" dirty="0"/>
        </a:p>
      </dgm:t>
    </dgm:pt>
    <dgm:pt modelId="{5674D56A-424E-43E2-8BF3-F0DBD855F6EB}" type="parTrans" cxnId="{CB16A1C9-3AF4-46F9-A380-EF376103DC51}">
      <dgm:prSet/>
      <dgm:spPr/>
      <dgm:t>
        <a:bodyPr/>
        <a:lstStyle/>
        <a:p>
          <a:endParaRPr lang="en-IN"/>
        </a:p>
      </dgm:t>
    </dgm:pt>
    <dgm:pt modelId="{370FEA99-1A75-4063-95C3-FB048589A782}" type="sibTrans" cxnId="{CB16A1C9-3AF4-46F9-A380-EF376103DC51}">
      <dgm:prSet/>
      <dgm:spPr/>
      <dgm:t>
        <a:bodyPr/>
        <a:lstStyle/>
        <a:p>
          <a:endParaRPr lang="en-IN"/>
        </a:p>
      </dgm:t>
    </dgm:pt>
    <dgm:pt modelId="{6CDDA670-3ACF-46AB-9115-C9BABD419752}">
      <dgm:prSet custT="1"/>
      <dgm:spPr/>
      <dgm:t>
        <a:bodyPr/>
        <a:lstStyle/>
        <a:p>
          <a:r>
            <a:rPr lang="en-US" sz="1800" dirty="0"/>
            <a:t>Knowledge of IoT and retail technology (e.g., RFID, barcode scanning).</a:t>
          </a:r>
          <a:endParaRPr lang="en-IN" sz="1800" dirty="0"/>
        </a:p>
      </dgm:t>
    </dgm:pt>
    <dgm:pt modelId="{673FF620-5A0E-4A8E-B333-A7CAAEB41A9B}" type="parTrans" cxnId="{20719E67-B44D-4ED3-B7C3-8BD149651D58}">
      <dgm:prSet/>
      <dgm:spPr/>
      <dgm:t>
        <a:bodyPr/>
        <a:lstStyle/>
        <a:p>
          <a:endParaRPr lang="en-IN"/>
        </a:p>
      </dgm:t>
    </dgm:pt>
    <dgm:pt modelId="{DB83DA3D-26C5-4BFC-9DF8-B76648A716C0}" type="sibTrans" cxnId="{20719E67-B44D-4ED3-B7C3-8BD149651D58}">
      <dgm:prSet/>
      <dgm:spPr/>
      <dgm:t>
        <a:bodyPr/>
        <a:lstStyle/>
        <a:p>
          <a:endParaRPr lang="en-IN"/>
        </a:p>
      </dgm:t>
    </dgm:pt>
    <dgm:pt modelId="{8B7B6CB0-E7A1-440F-98E1-0FE51F77B58A}">
      <dgm:prSet custT="1"/>
      <dgm:spPr/>
      <dgm:t>
        <a:bodyPr/>
        <a:lstStyle/>
        <a:p>
          <a:r>
            <a:rPr lang="en-US" sz="1800" dirty="0"/>
            <a:t>Strong project management skills for coordinating cross-functional teams.</a:t>
          </a:r>
          <a:endParaRPr lang="en-IN" sz="1800" dirty="0"/>
        </a:p>
      </dgm:t>
    </dgm:pt>
    <dgm:pt modelId="{A78CAC12-BCE5-4AF9-AF10-4926A2B223AC}" type="parTrans" cxnId="{A765445F-01B5-4961-AA8F-5303BB108B0C}">
      <dgm:prSet/>
      <dgm:spPr/>
      <dgm:t>
        <a:bodyPr/>
        <a:lstStyle/>
        <a:p>
          <a:endParaRPr lang="en-IN"/>
        </a:p>
      </dgm:t>
    </dgm:pt>
    <dgm:pt modelId="{3D25D997-2A57-408B-AEDB-F23B9BFFCAAB}" type="sibTrans" cxnId="{A765445F-01B5-4961-AA8F-5303BB108B0C}">
      <dgm:prSet/>
      <dgm:spPr/>
      <dgm:t>
        <a:bodyPr/>
        <a:lstStyle/>
        <a:p>
          <a:endParaRPr lang="en-IN"/>
        </a:p>
      </dgm:t>
    </dgm:pt>
    <dgm:pt modelId="{B35D2CC7-DD2B-4554-A9F6-9FB641FDEE32}">
      <dgm:prSet custT="1"/>
      <dgm:spPr/>
      <dgm:t>
        <a:bodyPr/>
        <a:lstStyle/>
        <a:p>
          <a:r>
            <a:rPr lang="en-US" sz="1800" dirty="0"/>
            <a:t>Customer-centric mindset to prioritize features based on user needs.</a:t>
          </a:r>
          <a:endParaRPr lang="en-IN" sz="1800" dirty="0"/>
        </a:p>
      </dgm:t>
    </dgm:pt>
    <dgm:pt modelId="{528B82C1-DEA1-4E51-817D-928C36F44EBB}" type="parTrans" cxnId="{23D1750B-806A-451A-9D99-BCE76B664824}">
      <dgm:prSet/>
      <dgm:spPr/>
      <dgm:t>
        <a:bodyPr/>
        <a:lstStyle/>
        <a:p>
          <a:endParaRPr lang="en-IN"/>
        </a:p>
      </dgm:t>
    </dgm:pt>
    <dgm:pt modelId="{6310663F-199A-4F1C-8906-E94251B7BE9A}" type="sibTrans" cxnId="{23D1750B-806A-451A-9D99-BCE76B664824}">
      <dgm:prSet/>
      <dgm:spPr/>
      <dgm:t>
        <a:bodyPr/>
        <a:lstStyle/>
        <a:p>
          <a:endParaRPr lang="en-IN"/>
        </a:p>
      </dgm:t>
    </dgm:pt>
    <dgm:pt modelId="{1CD4A9C2-F1B8-4ECB-B8B2-1D5FAD0FEB06}">
      <dgm:prSet custT="1"/>
      <dgm:spPr/>
      <dgm:t>
        <a:bodyPr/>
        <a:lstStyle/>
        <a:p>
          <a:r>
            <a:rPr lang="en-US" sz="1800" dirty="0"/>
            <a:t>Effective communication for collaborating with technical and non-technical teams.</a:t>
          </a:r>
          <a:endParaRPr lang="en-IN" sz="1800" dirty="0"/>
        </a:p>
      </dgm:t>
    </dgm:pt>
    <dgm:pt modelId="{A875464A-7756-49D5-AB7F-623B8FACE830}" type="parTrans" cxnId="{D02FE888-A99B-42A6-BFC0-FF9A5D353F3A}">
      <dgm:prSet/>
      <dgm:spPr/>
      <dgm:t>
        <a:bodyPr/>
        <a:lstStyle/>
        <a:p>
          <a:endParaRPr lang="en-IN"/>
        </a:p>
      </dgm:t>
    </dgm:pt>
    <dgm:pt modelId="{9308FE31-5572-41CC-B7BA-217FBE7AC210}" type="sibTrans" cxnId="{D02FE888-A99B-42A6-BFC0-FF9A5D353F3A}">
      <dgm:prSet/>
      <dgm:spPr/>
      <dgm:t>
        <a:bodyPr/>
        <a:lstStyle/>
        <a:p>
          <a:endParaRPr lang="en-IN"/>
        </a:p>
      </dgm:t>
    </dgm:pt>
    <dgm:pt modelId="{2B93E212-278E-4101-8641-431329606B03}">
      <dgm:prSet custT="1"/>
      <dgm:spPr/>
      <dgm:t>
        <a:bodyPr/>
        <a:lstStyle/>
        <a:p>
          <a:r>
            <a:rPr lang="en-US" sz="1800" dirty="0"/>
            <a:t>Problem-solving skills to adapt based on testing and feedback.</a:t>
          </a:r>
          <a:endParaRPr lang="en-IN" sz="1800" dirty="0"/>
        </a:p>
      </dgm:t>
    </dgm:pt>
    <dgm:pt modelId="{224824A9-2A76-42F0-A661-6525D76D435C}" type="parTrans" cxnId="{2F7DD3F2-C1F7-437A-8FD2-995F8E183469}">
      <dgm:prSet/>
      <dgm:spPr/>
      <dgm:t>
        <a:bodyPr/>
        <a:lstStyle/>
        <a:p>
          <a:endParaRPr lang="en-IN"/>
        </a:p>
      </dgm:t>
    </dgm:pt>
    <dgm:pt modelId="{2FAB304B-6099-49D8-BC2A-A26020C1DEFF}" type="sibTrans" cxnId="{2F7DD3F2-C1F7-437A-8FD2-995F8E183469}">
      <dgm:prSet/>
      <dgm:spPr/>
      <dgm:t>
        <a:bodyPr/>
        <a:lstStyle/>
        <a:p>
          <a:endParaRPr lang="en-IN"/>
        </a:p>
      </dgm:t>
    </dgm:pt>
    <dgm:pt modelId="{EFD44B9E-112A-4C6C-8B9B-2C2A0E6D5362}">
      <dgm:prSet/>
      <dgm:spPr/>
      <dgm:t>
        <a:bodyPr/>
        <a:lstStyle/>
        <a:p>
          <a:r>
            <a:rPr lang="en-US" b="1" dirty="0"/>
            <a:t>C . Job Profile/Description</a:t>
          </a:r>
          <a:r>
            <a:rPr lang="en-US" dirty="0"/>
            <a:t>:</a:t>
          </a:r>
          <a:endParaRPr lang="en-IN" dirty="0"/>
        </a:p>
      </dgm:t>
    </dgm:pt>
    <dgm:pt modelId="{2675F3DB-2DA3-4CB6-A4BC-D8800CF3E817}" type="parTrans" cxnId="{03946380-4931-4D5E-95C5-C8894C736A85}">
      <dgm:prSet/>
      <dgm:spPr/>
      <dgm:t>
        <a:bodyPr/>
        <a:lstStyle/>
        <a:p>
          <a:endParaRPr lang="en-IN"/>
        </a:p>
      </dgm:t>
    </dgm:pt>
    <dgm:pt modelId="{FD189151-4093-404C-A9CD-56416FA7E4AD}" type="sibTrans" cxnId="{03946380-4931-4D5E-95C5-C8894C736A85}">
      <dgm:prSet/>
      <dgm:spPr/>
      <dgm:t>
        <a:bodyPr/>
        <a:lstStyle/>
        <a:p>
          <a:endParaRPr lang="en-IN"/>
        </a:p>
      </dgm:t>
    </dgm:pt>
    <dgm:pt modelId="{E3A0A945-47FC-4629-B688-9CED37AB442B}">
      <dgm:prSet custT="1"/>
      <dgm:spPr/>
      <dgm:t>
        <a:bodyPr/>
        <a:lstStyle/>
        <a:p>
          <a:r>
            <a:rPr lang="en-US" sz="1800" b="1" dirty="0"/>
            <a:t>Title</a:t>
          </a:r>
          <a:r>
            <a:rPr lang="en-US" sz="1800" dirty="0"/>
            <a:t>: Product Manager – Smart Shopping Cart</a:t>
          </a:r>
          <a:endParaRPr lang="en-IN" sz="1800" dirty="0"/>
        </a:p>
      </dgm:t>
    </dgm:pt>
    <dgm:pt modelId="{25025DFF-46D4-4E99-9B54-5A349617CD1F}" type="parTrans" cxnId="{856644F9-51F1-4124-973C-36CCB5FB0C08}">
      <dgm:prSet/>
      <dgm:spPr/>
      <dgm:t>
        <a:bodyPr/>
        <a:lstStyle/>
        <a:p>
          <a:endParaRPr lang="en-IN"/>
        </a:p>
      </dgm:t>
    </dgm:pt>
    <dgm:pt modelId="{74645A46-52D3-4DB4-BAC5-B41AA75202F2}" type="sibTrans" cxnId="{856644F9-51F1-4124-973C-36CCB5FB0C08}">
      <dgm:prSet/>
      <dgm:spPr/>
      <dgm:t>
        <a:bodyPr/>
        <a:lstStyle/>
        <a:p>
          <a:endParaRPr lang="en-IN"/>
        </a:p>
      </dgm:t>
    </dgm:pt>
    <dgm:pt modelId="{E38E3193-0AF0-4491-BAD0-E3E56EC40676}">
      <dgm:prSet custT="1"/>
      <dgm:spPr/>
      <dgm:t>
        <a:bodyPr/>
        <a:lstStyle/>
        <a:p>
          <a:r>
            <a:rPr lang="en-US" sz="1800" b="1" dirty="0"/>
            <a:t>Description</a:t>
          </a:r>
          <a:r>
            <a:rPr lang="en-US" sz="1800" dirty="0"/>
            <a:t>: Lead development of a smart shopping cart to streamline the checkout process, enhancing customer experience by reducing queues.</a:t>
          </a:r>
          <a:endParaRPr lang="en-IN" sz="1800" dirty="0"/>
        </a:p>
      </dgm:t>
    </dgm:pt>
    <dgm:pt modelId="{61DA19C8-F8C3-4F4B-95DE-F9C3CFEE5587}" type="parTrans" cxnId="{31BC7F0B-BE13-4040-8DFD-0FC697E8BDDB}">
      <dgm:prSet/>
      <dgm:spPr/>
      <dgm:t>
        <a:bodyPr/>
        <a:lstStyle/>
        <a:p>
          <a:endParaRPr lang="en-IN"/>
        </a:p>
      </dgm:t>
    </dgm:pt>
    <dgm:pt modelId="{F1878134-A86D-4DA1-906C-184B9A856D2B}" type="sibTrans" cxnId="{31BC7F0B-BE13-4040-8DFD-0FC697E8BDDB}">
      <dgm:prSet/>
      <dgm:spPr/>
      <dgm:t>
        <a:bodyPr/>
        <a:lstStyle/>
        <a:p>
          <a:endParaRPr lang="en-IN"/>
        </a:p>
      </dgm:t>
    </dgm:pt>
    <dgm:pt modelId="{DFF06D80-84D7-4371-AEDB-01182A17B158}">
      <dgm:prSet custT="1"/>
      <dgm:spPr/>
      <dgm:t>
        <a:bodyPr/>
        <a:lstStyle/>
        <a:p>
          <a:r>
            <a:rPr lang="en-US" sz="1800" b="1" dirty="0"/>
            <a:t>Responsibilities</a:t>
          </a:r>
          <a:r>
            <a:rPr lang="en-US" sz="1800" dirty="0"/>
            <a:t>: Oversee product lifecycle, gather customer feedback, manage timelines/budgets, and track post-launch metrics.</a:t>
          </a:r>
          <a:endParaRPr lang="en-IN" sz="1800" dirty="0"/>
        </a:p>
      </dgm:t>
    </dgm:pt>
    <dgm:pt modelId="{E5F1CD55-0568-4D92-88F7-EC9029790A78}" type="parTrans" cxnId="{88D398FB-25FD-40DA-9D9F-0FED79D244E1}">
      <dgm:prSet/>
      <dgm:spPr/>
      <dgm:t>
        <a:bodyPr/>
        <a:lstStyle/>
        <a:p>
          <a:endParaRPr lang="en-IN"/>
        </a:p>
      </dgm:t>
    </dgm:pt>
    <dgm:pt modelId="{99A8A202-7684-4940-AFC0-9B65FDD53131}" type="sibTrans" cxnId="{88D398FB-25FD-40DA-9D9F-0FED79D244E1}">
      <dgm:prSet/>
      <dgm:spPr/>
      <dgm:t>
        <a:bodyPr/>
        <a:lstStyle/>
        <a:p>
          <a:endParaRPr lang="en-IN"/>
        </a:p>
      </dgm:t>
    </dgm:pt>
    <dgm:pt modelId="{02D68763-3111-4F99-ABD9-3E0C7716EE95}">
      <dgm:prSet custT="1"/>
      <dgm:spPr/>
      <dgm:t>
        <a:bodyPr/>
        <a:lstStyle/>
        <a:p>
          <a:r>
            <a:rPr lang="en-US" sz="1800" b="1" dirty="0"/>
            <a:t>Qualifications</a:t>
          </a:r>
          <a:r>
            <a:rPr lang="en-US" sz="1800" dirty="0"/>
            <a:t>: Bachelor’s in Product Management or related field; 5+ years in product management; experience with IoT or retail solutions.</a:t>
          </a:r>
          <a:endParaRPr lang="en-IN" sz="1800" dirty="0"/>
        </a:p>
      </dgm:t>
    </dgm:pt>
    <dgm:pt modelId="{A6A98F1B-A9B1-4452-98B2-F0D22C565430}" type="parTrans" cxnId="{019A68C7-851F-4EBF-88A5-7585B25116C0}">
      <dgm:prSet/>
      <dgm:spPr/>
      <dgm:t>
        <a:bodyPr/>
        <a:lstStyle/>
        <a:p>
          <a:endParaRPr lang="en-IN"/>
        </a:p>
      </dgm:t>
    </dgm:pt>
    <dgm:pt modelId="{12F69A1D-100B-4947-BA77-6616314AD417}" type="sibTrans" cxnId="{019A68C7-851F-4EBF-88A5-7585B25116C0}">
      <dgm:prSet/>
      <dgm:spPr/>
      <dgm:t>
        <a:bodyPr/>
        <a:lstStyle/>
        <a:p>
          <a:endParaRPr lang="en-IN"/>
        </a:p>
      </dgm:t>
    </dgm:pt>
    <dgm:pt modelId="{23CA0CB3-897A-4D69-9E1A-10D9E40C7668}">
      <dgm:prSet custT="1"/>
      <dgm:spPr/>
      <dgm:t>
        <a:bodyPr/>
        <a:lstStyle/>
        <a:p>
          <a:r>
            <a:rPr lang="en-US" sz="1800" b="1" dirty="0"/>
            <a:t>Benefits</a:t>
          </a:r>
          <a:r>
            <a:rPr lang="en-US" sz="1800" dirty="0"/>
            <a:t>: Competitive salary, growth opportunities, and a collaborative environment.</a:t>
          </a:r>
          <a:endParaRPr lang="en-IN" sz="1800" dirty="0"/>
        </a:p>
      </dgm:t>
    </dgm:pt>
    <dgm:pt modelId="{E727E0CE-BF3B-44A4-B8E0-BDFD8B8D193A}" type="parTrans" cxnId="{18D561B4-A630-4422-AED9-0693F2E529E0}">
      <dgm:prSet/>
      <dgm:spPr/>
      <dgm:t>
        <a:bodyPr/>
        <a:lstStyle/>
        <a:p>
          <a:endParaRPr lang="en-IN"/>
        </a:p>
      </dgm:t>
    </dgm:pt>
    <dgm:pt modelId="{651F260F-57D0-4F5D-93A6-07605705804C}" type="sibTrans" cxnId="{18D561B4-A630-4422-AED9-0693F2E529E0}">
      <dgm:prSet/>
      <dgm:spPr/>
      <dgm:t>
        <a:bodyPr/>
        <a:lstStyle/>
        <a:p>
          <a:endParaRPr lang="en-IN"/>
        </a:p>
      </dgm:t>
    </dgm:pt>
    <dgm:pt modelId="{86D54B45-9CD3-452F-90CB-020468C210BD}">
      <dgm:prSet custT="1"/>
      <dgm:spPr/>
      <dgm:t>
        <a:bodyPr/>
        <a:lstStyle/>
        <a:p>
          <a:endParaRPr lang="en-IN" sz="1800" dirty="0"/>
        </a:p>
      </dgm:t>
    </dgm:pt>
    <dgm:pt modelId="{4C3DA9CB-07D3-419B-BBCE-6E61B2C2975D}" type="parTrans" cxnId="{1D3C0DC2-E2D5-4AFF-B107-7FCB938A05CE}">
      <dgm:prSet/>
      <dgm:spPr/>
      <dgm:t>
        <a:bodyPr/>
        <a:lstStyle/>
        <a:p>
          <a:endParaRPr lang="en-IN"/>
        </a:p>
      </dgm:t>
    </dgm:pt>
    <dgm:pt modelId="{F5C55719-7EEA-41E3-8502-1EB21C3E33DD}" type="sibTrans" cxnId="{1D3C0DC2-E2D5-4AFF-B107-7FCB938A05CE}">
      <dgm:prSet/>
      <dgm:spPr/>
      <dgm:t>
        <a:bodyPr/>
        <a:lstStyle/>
        <a:p>
          <a:endParaRPr lang="en-IN"/>
        </a:p>
      </dgm:t>
    </dgm:pt>
    <dgm:pt modelId="{4DE5BC5E-25BE-463D-9C2B-D0F7969B46D1}">
      <dgm:prSet custT="1"/>
      <dgm:spPr/>
      <dgm:t>
        <a:bodyPr/>
        <a:lstStyle/>
        <a:p>
          <a:endParaRPr lang="en-IN" sz="1800" dirty="0"/>
        </a:p>
      </dgm:t>
    </dgm:pt>
    <dgm:pt modelId="{83A27918-1897-4508-8F18-133283465112}" type="parTrans" cxnId="{A14AE790-E54A-4AD2-ADF5-921E2F917F07}">
      <dgm:prSet/>
      <dgm:spPr/>
      <dgm:t>
        <a:bodyPr/>
        <a:lstStyle/>
        <a:p>
          <a:endParaRPr lang="en-IN"/>
        </a:p>
      </dgm:t>
    </dgm:pt>
    <dgm:pt modelId="{996D834B-631A-4936-993A-763D9C0C998F}" type="sibTrans" cxnId="{A14AE790-E54A-4AD2-ADF5-921E2F917F07}">
      <dgm:prSet/>
      <dgm:spPr/>
      <dgm:t>
        <a:bodyPr/>
        <a:lstStyle/>
        <a:p>
          <a:endParaRPr lang="en-IN"/>
        </a:p>
      </dgm:t>
    </dgm:pt>
    <dgm:pt modelId="{5F8D0FC9-8627-45EA-BBBF-CF0C52FB3658}">
      <dgm:prSet custT="1"/>
      <dgm:spPr/>
      <dgm:t>
        <a:bodyPr/>
        <a:lstStyle/>
        <a:p>
          <a:endParaRPr lang="en-IN" sz="1800" dirty="0"/>
        </a:p>
      </dgm:t>
    </dgm:pt>
    <dgm:pt modelId="{0AE0D3AC-B669-4F85-B485-4703CA24BCCC}" type="parTrans" cxnId="{6931FE7F-E62E-46A1-A570-4EB80A91E64A}">
      <dgm:prSet/>
      <dgm:spPr/>
      <dgm:t>
        <a:bodyPr/>
        <a:lstStyle/>
        <a:p>
          <a:endParaRPr lang="en-IN"/>
        </a:p>
      </dgm:t>
    </dgm:pt>
    <dgm:pt modelId="{BFC8FD8D-C281-4A28-A4E2-C188867233C8}" type="sibTrans" cxnId="{6931FE7F-E62E-46A1-A570-4EB80A91E64A}">
      <dgm:prSet/>
      <dgm:spPr/>
      <dgm:t>
        <a:bodyPr/>
        <a:lstStyle/>
        <a:p>
          <a:endParaRPr lang="en-IN"/>
        </a:p>
      </dgm:t>
    </dgm:pt>
    <dgm:pt modelId="{3F8EA8EB-61AD-4F7F-AD0C-5CA0160FB938}" type="pres">
      <dgm:prSet presAssocID="{6CB8B204-3690-4C52-B3F1-9C2B32631140}" presName="linear" presStyleCnt="0">
        <dgm:presLayoutVars>
          <dgm:animLvl val="lvl"/>
          <dgm:resizeHandles val="exact"/>
        </dgm:presLayoutVars>
      </dgm:prSet>
      <dgm:spPr/>
    </dgm:pt>
    <dgm:pt modelId="{BFAA4A94-1924-4498-B853-4C9E27AFB1FF}" type="pres">
      <dgm:prSet presAssocID="{620283CD-A135-4D59-966B-CF55639482F7}" presName="parentText" presStyleLbl="node1" presStyleIdx="0" presStyleCnt="2">
        <dgm:presLayoutVars>
          <dgm:chMax val="0"/>
          <dgm:bulletEnabled val="1"/>
        </dgm:presLayoutVars>
      </dgm:prSet>
      <dgm:spPr/>
    </dgm:pt>
    <dgm:pt modelId="{7012F97D-6848-4C66-8A19-DFAE2D4E6596}" type="pres">
      <dgm:prSet presAssocID="{620283CD-A135-4D59-966B-CF55639482F7}" presName="childText" presStyleLbl="revTx" presStyleIdx="0" presStyleCnt="2">
        <dgm:presLayoutVars>
          <dgm:bulletEnabled val="1"/>
        </dgm:presLayoutVars>
      </dgm:prSet>
      <dgm:spPr/>
    </dgm:pt>
    <dgm:pt modelId="{24FA9DE2-C633-46DD-8E5B-57C565650ECE}" type="pres">
      <dgm:prSet presAssocID="{EFD44B9E-112A-4C6C-8B9B-2C2A0E6D5362}" presName="parentText" presStyleLbl="node1" presStyleIdx="1" presStyleCnt="2">
        <dgm:presLayoutVars>
          <dgm:chMax val="0"/>
          <dgm:bulletEnabled val="1"/>
        </dgm:presLayoutVars>
      </dgm:prSet>
      <dgm:spPr/>
    </dgm:pt>
    <dgm:pt modelId="{481E455E-BF88-4B53-9C74-45DD991265FD}" type="pres">
      <dgm:prSet presAssocID="{EFD44B9E-112A-4C6C-8B9B-2C2A0E6D5362}" presName="childText" presStyleLbl="revTx" presStyleIdx="1" presStyleCnt="2">
        <dgm:presLayoutVars>
          <dgm:bulletEnabled val="1"/>
        </dgm:presLayoutVars>
      </dgm:prSet>
      <dgm:spPr/>
    </dgm:pt>
  </dgm:ptLst>
  <dgm:cxnLst>
    <dgm:cxn modelId="{23D1750B-806A-451A-9D99-BCE76B664824}" srcId="{620283CD-A135-4D59-966B-CF55639482F7}" destId="{B35D2CC7-DD2B-4554-A9F6-9FB641FDEE32}" srcOrd="3" destOrd="0" parTransId="{528B82C1-DEA1-4E51-817D-928C36F44EBB}" sibTransId="{6310663F-199A-4F1C-8906-E94251B7BE9A}"/>
    <dgm:cxn modelId="{31BC7F0B-BE13-4040-8DFD-0FC697E8BDDB}" srcId="{EFD44B9E-112A-4C6C-8B9B-2C2A0E6D5362}" destId="{E38E3193-0AF0-4491-BAD0-E3E56EC40676}" srcOrd="2" destOrd="0" parTransId="{61DA19C8-F8C3-4F4B-95DE-F9C3CFEE5587}" sibTransId="{F1878134-A86D-4DA1-906C-184B9A856D2B}"/>
    <dgm:cxn modelId="{43D56B0D-A245-4F5A-ABF1-C6BC1CF142F6}" type="presOf" srcId="{23CA0CB3-897A-4D69-9E1A-10D9E40C7668}" destId="{481E455E-BF88-4B53-9C74-45DD991265FD}" srcOrd="0" destOrd="5" presId="urn:microsoft.com/office/officeart/2005/8/layout/vList2"/>
    <dgm:cxn modelId="{78654E16-9E7A-4C14-812D-1A2989B2DA0B}" type="presOf" srcId="{DFF06D80-84D7-4371-AEDB-01182A17B158}" destId="{481E455E-BF88-4B53-9C74-45DD991265FD}" srcOrd="0" destOrd="3" presId="urn:microsoft.com/office/officeart/2005/8/layout/vList2"/>
    <dgm:cxn modelId="{E368D81B-C87C-45A5-803B-AE48FA3A3B19}" type="presOf" srcId="{5F8D0FC9-8627-45EA-BBBF-CF0C52FB3658}" destId="{7012F97D-6848-4C66-8A19-DFAE2D4E6596}" srcOrd="0" destOrd="6" presId="urn:microsoft.com/office/officeart/2005/8/layout/vList2"/>
    <dgm:cxn modelId="{A765445F-01B5-4961-AA8F-5303BB108B0C}" srcId="{620283CD-A135-4D59-966B-CF55639482F7}" destId="{8B7B6CB0-E7A1-440F-98E1-0FE51F77B58A}" srcOrd="2" destOrd="0" parTransId="{A78CAC12-BCE5-4AF9-AF10-4926A2B223AC}" sibTransId="{3D25D997-2A57-408B-AEDB-F23B9BFFCAAB}"/>
    <dgm:cxn modelId="{61437D65-86FF-4848-9509-D01D01559915}" type="presOf" srcId="{86D54B45-9CD3-452F-90CB-020468C210BD}" destId="{481E455E-BF88-4B53-9C74-45DD991265FD}" srcOrd="0" destOrd="0" presId="urn:microsoft.com/office/officeart/2005/8/layout/vList2"/>
    <dgm:cxn modelId="{20719E67-B44D-4ED3-B7C3-8BD149651D58}" srcId="{620283CD-A135-4D59-966B-CF55639482F7}" destId="{6CDDA670-3ACF-46AB-9115-C9BABD419752}" srcOrd="1" destOrd="0" parTransId="{673FF620-5A0E-4A8E-B333-A7CAAEB41A9B}" sibTransId="{DB83DA3D-26C5-4BFC-9DF8-B76648A716C0}"/>
    <dgm:cxn modelId="{07E8634E-0A4B-4805-BED1-1A303E95B331}" type="presOf" srcId="{4DE5BC5E-25BE-463D-9C2B-D0F7969B46D1}" destId="{7012F97D-6848-4C66-8A19-DFAE2D4E6596}" srcOrd="0" destOrd="0" presId="urn:microsoft.com/office/officeart/2005/8/layout/vList2"/>
    <dgm:cxn modelId="{ABE3306F-89AB-42A7-9988-C61195E4BFA9}" type="presOf" srcId="{02D68763-3111-4F99-ABD9-3E0C7716EE95}" destId="{481E455E-BF88-4B53-9C74-45DD991265FD}" srcOrd="0" destOrd="4" presId="urn:microsoft.com/office/officeart/2005/8/layout/vList2"/>
    <dgm:cxn modelId="{32241552-C362-4BCA-A125-6A967511ADF2}" type="presOf" srcId="{E3A0A945-47FC-4629-B688-9CED37AB442B}" destId="{481E455E-BF88-4B53-9C74-45DD991265FD}" srcOrd="0" destOrd="1" presId="urn:microsoft.com/office/officeart/2005/8/layout/vList2"/>
    <dgm:cxn modelId="{8E761854-974D-49D8-AD9F-4D6ABCC61BE8}" type="presOf" srcId="{6CB8B204-3690-4C52-B3F1-9C2B32631140}" destId="{3F8EA8EB-61AD-4F7F-AD0C-5CA0160FB938}" srcOrd="0" destOrd="0" presId="urn:microsoft.com/office/officeart/2005/8/layout/vList2"/>
    <dgm:cxn modelId="{64FB8A57-F788-4645-87C1-689D47253DA6}" type="presOf" srcId="{1CD4A9C2-F1B8-4ECB-B8B2-1D5FAD0FEB06}" destId="{7012F97D-6848-4C66-8A19-DFAE2D4E6596}" srcOrd="0" destOrd="4" presId="urn:microsoft.com/office/officeart/2005/8/layout/vList2"/>
    <dgm:cxn modelId="{6931FE7F-E62E-46A1-A570-4EB80A91E64A}" srcId="{620283CD-A135-4D59-966B-CF55639482F7}" destId="{5F8D0FC9-8627-45EA-BBBF-CF0C52FB3658}" srcOrd="6" destOrd="0" parTransId="{0AE0D3AC-B669-4F85-B485-4703CA24BCCC}" sibTransId="{BFC8FD8D-C281-4A28-A4E2-C188867233C8}"/>
    <dgm:cxn modelId="{03946380-4931-4D5E-95C5-C8894C736A85}" srcId="{6CB8B204-3690-4C52-B3F1-9C2B32631140}" destId="{EFD44B9E-112A-4C6C-8B9B-2C2A0E6D5362}" srcOrd="1" destOrd="0" parTransId="{2675F3DB-2DA3-4CB6-A4BC-D8800CF3E817}" sibTransId="{FD189151-4093-404C-A9CD-56416FA7E4AD}"/>
    <dgm:cxn modelId="{D02FE888-A99B-42A6-BFC0-FF9A5D353F3A}" srcId="{620283CD-A135-4D59-966B-CF55639482F7}" destId="{1CD4A9C2-F1B8-4ECB-B8B2-1D5FAD0FEB06}" srcOrd="4" destOrd="0" parTransId="{A875464A-7756-49D5-AB7F-623B8FACE830}" sibTransId="{9308FE31-5572-41CC-B7BA-217FBE7AC210}"/>
    <dgm:cxn modelId="{763DBF8A-A91A-4390-ABF5-3C62A6F83DCA}" type="presOf" srcId="{E38E3193-0AF0-4491-BAD0-E3E56EC40676}" destId="{481E455E-BF88-4B53-9C74-45DD991265FD}" srcOrd="0" destOrd="2" presId="urn:microsoft.com/office/officeart/2005/8/layout/vList2"/>
    <dgm:cxn modelId="{E718398E-2042-4626-BF51-B67F7A08A700}" type="presOf" srcId="{EFD44B9E-112A-4C6C-8B9B-2C2A0E6D5362}" destId="{24FA9DE2-C633-46DD-8E5B-57C565650ECE}" srcOrd="0" destOrd="0" presId="urn:microsoft.com/office/officeart/2005/8/layout/vList2"/>
    <dgm:cxn modelId="{A14AE790-E54A-4AD2-ADF5-921E2F917F07}" srcId="{620283CD-A135-4D59-966B-CF55639482F7}" destId="{4DE5BC5E-25BE-463D-9C2B-D0F7969B46D1}" srcOrd="0" destOrd="0" parTransId="{83A27918-1897-4508-8F18-133283465112}" sibTransId="{996D834B-631A-4936-993A-763D9C0C998F}"/>
    <dgm:cxn modelId="{7BC91494-0161-4ACA-8959-20296629C35C}" type="presOf" srcId="{620283CD-A135-4D59-966B-CF55639482F7}" destId="{BFAA4A94-1924-4498-B853-4C9E27AFB1FF}" srcOrd="0" destOrd="0" presId="urn:microsoft.com/office/officeart/2005/8/layout/vList2"/>
    <dgm:cxn modelId="{714C7D99-B535-459A-B642-277968FF4C83}" type="presOf" srcId="{2B93E212-278E-4101-8641-431329606B03}" destId="{7012F97D-6848-4C66-8A19-DFAE2D4E6596}" srcOrd="0" destOrd="5" presId="urn:microsoft.com/office/officeart/2005/8/layout/vList2"/>
    <dgm:cxn modelId="{1237C799-4D25-444D-B798-02E182932A5B}" type="presOf" srcId="{8B7B6CB0-E7A1-440F-98E1-0FE51F77B58A}" destId="{7012F97D-6848-4C66-8A19-DFAE2D4E6596}" srcOrd="0" destOrd="2" presId="urn:microsoft.com/office/officeart/2005/8/layout/vList2"/>
    <dgm:cxn modelId="{0EEA1AA4-2A29-4960-995E-32FC3252212D}" type="presOf" srcId="{B35D2CC7-DD2B-4554-A9F6-9FB641FDEE32}" destId="{7012F97D-6848-4C66-8A19-DFAE2D4E6596}" srcOrd="0" destOrd="3" presId="urn:microsoft.com/office/officeart/2005/8/layout/vList2"/>
    <dgm:cxn modelId="{18D561B4-A630-4422-AED9-0693F2E529E0}" srcId="{EFD44B9E-112A-4C6C-8B9B-2C2A0E6D5362}" destId="{23CA0CB3-897A-4D69-9E1A-10D9E40C7668}" srcOrd="5" destOrd="0" parTransId="{E727E0CE-BF3B-44A4-B8E0-BDFD8B8D193A}" sibTransId="{651F260F-57D0-4F5D-93A6-07605705804C}"/>
    <dgm:cxn modelId="{1D3C0DC2-E2D5-4AFF-B107-7FCB938A05CE}" srcId="{EFD44B9E-112A-4C6C-8B9B-2C2A0E6D5362}" destId="{86D54B45-9CD3-452F-90CB-020468C210BD}" srcOrd="0" destOrd="0" parTransId="{4C3DA9CB-07D3-419B-BBCE-6E61B2C2975D}" sibTransId="{F5C55719-7EEA-41E3-8502-1EB21C3E33DD}"/>
    <dgm:cxn modelId="{019A68C7-851F-4EBF-88A5-7585B25116C0}" srcId="{EFD44B9E-112A-4C6C-8B9B-2C2A0E6D5362}" destId="{02D68763-3111-4F99-ABD9-3E0C7716EE95}" srcOrd="4" destOrd="0" parTransId="{A6A98F1B-A9B1-4452-98B2-F0D22C565430}" sibTransId="{12F69A1D-100B-4947-BA77-6616314AD417}"/>
    <dgm:cxn modelId="{CB16A1C9-3AF4-46F9-A380-EF376103DC51}" srcId="{6CB8B204-3690-4C52-B3F1-9C2B32631140}" destId="{620283CD-A135-4D59-966B-CF55639482F7}" srcOrd="0" destOrd="0" parTransId="{5674D56A-424E-43E2-8BF3-F0DBD855F6EB}" sibTransId="{370FEA99-1A75-4063-95C3-FB048589A782}"/>
    <dgm:cxn modelId="{1AA1C4CD-258E-4D65-8BC3-BD5D430FDFCD}" type="presOf" srcId="{6CDDA670-3ACF-46AB-9115-C9BABD419752}" destId="{7012F97D-6848-4C66-8A19-DFAE2D4E6596}" srcOrd="0" destOrd="1" presId="urn:microsoft.com/office/officeart/2005/8/layout/vList2"/>
    <dgm:cxn modelId="{2F7DD3F2-C1F7-437A-8FD2-995F8E183469}" srcId="{620283CD-A135-4D59-966B-CF55639482F7}" destId="{2B93E212-278E-4101-8641-431329606B03}" srcOrd="5" destOrd="0" parTransId="{224824A9-2A76-42F0-A661-6525D76D435C}" sibTransId="{2FAB304B-6099-49D8-BC2A-A26020C1DEFF}"/>
    <dgm:cxn modelId="{856644F9-51F1-4124-973C-36CCB5FB0C08}" srcId="{EFD44B9E-112A-4C6C-8B9B-2C2A0E6D5362}" destId="{E3A0A945-47FC-4629-B688-9CED37AB442B}" srcOrd="1" destOrd="0" parTransId="{25025DFF-46D4-4E99-9B54-5A349617CD1F}" sibTransId="{74645A46-52D3-4DB4-BAC5-B41AA75202F2}"/>
    <dgm:cxn modelId="{88D398FB-25FD-40DA-9D9F-0FED79D244E1}" srcId="{EFD44B9E-112A-4C6C-8B9B-2C2A0E6D5362}" destId="{DFF06D80-84D7-4371-AEDB-01182A17B158}" srcOrd="3" destOrd="0" parTransId="{E5F1CD55-0568-4D92-88F7-EC9029790A78}" sibTransId="{99A8A202-7684-4940-AFC0-9B65FDD53131}"/>
    <dgm:cxn modelId="{DD63DDD2-8C98-4281-A39B-A6AD2213F268}" type="presParOf" srcId="{3F8EA8EB-61AD-4F7F-AD0C-5CA0160FB938}" destId="{BFAA4A94-1924-4498-B853-4C9E27AFB1FF}" srcOrd="0" destOrd="0" presId="urn:microsoft.com/office/officeart/2005/8/layout/vList2"/>
    <dgm:cxn modelId="{994CE62D-1F5A-47B2-BF5B-0C57BFE9DB74}" type="presParOf" srcId="{3F8EA8EB-61AD-4F7F-AD0C-5CA0160FB938}" destId="{7012F97D-6848-4C66-8A19-DFAE2D4E6596}" srcOrd="1" destOrd="0" presId="urn:microsoft.com/office/officeart/2005/8/layout/vList2"/>
    <dgm:cxn modelId="{2BBE947B-945F-4D7B-AD28-17D23872BBC2}" type="presParOf" srcId="{3F8EA8EB-61AD-4F7F-AD0C-5CA0160FB938}" destId="{24FA9DE2-C633-46DD-8E5B-57C565650ECE}" srcOrd="2" destOrd="0" presId="urn:microsoft.com/office/officeart/2005/8/layout/vList2"/>
    <dgm:cxn modelId="{8C10AD1B-F935-448D-B1FD-DA5076044A72}" type="presParOf" srcId="{3F8EA8EB-61AD-4F7F-AD0C-5CA0160FB938}" destId="{481E455E-BF88-4B53-9C74-45DD991265FD}"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E561F91-8B14-4C5C-82CE-22C4A09039F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1593085F-5DAA-47FC-9E19-337E0466142C}">
      <dgm:prSet custT="1"/>
      <dgm:spPr/>
      <dgm:t>
        <a:bodyPr/>
        <a:lstStyle/>
        <a:p>
          <a:r>
            <a:rPr lang="en-US" sz="2800" b="1" dirty="0"/>
            <a:t>Feedback:</a:t>
          </a:r>
          <a:endParaRPr lang="en-IN" sz="4800" dirty="0"/>
        </a:p>
      </dgm:t>
    </dgm:pt>
    <dgm:pt modelId="{43EE311C-A4E5-4172-8AD4-388CB15FA184}" type="parTrans" cxnId="{B974D56F-8997-4FE2-AAFE-FBC764AF9B63}">
      <dgm:prSet/>
      <dgm:spPr/>
      <dgm:t>
        <a:bodyPr/>
        <a:lstStyle/>
        <a:p>
          <a:endParaRPr lang="en-IN"/>
        </a:p>
      </dgm:t>
    </dgm:pt>
    <dgm:pt modelId="{741AA522-32AC-4933-81E9-CEA83CE3033C}" type="sibTrans" cxnId="{B974D56F-8997-4FE2-AAFE-FBC764AF9B63}">
      <dgm:prSet/>
      <dgm:spPr/>
      <dgm:t>
        <a:bodyPr/>
        <a:lstStyle/>
        <a:p>
          <a:endParaRPr lang="en-IN"/>
        </a:p>
      </dgm:t>
    </dgm:pt>
    <dgm:pt modelId="{ABACFFDA-3465-430D-9498-BBB987CE44DB}">
      <dgm:prSet custT="1"/>
      <dgm:spPr/>
      <dgm:t>
        <a:bodyPr/>
        <a:lstStyle/>
        <a:p>
          <a:endParaRPr lang="en-IN" sz="1800" dirty="0"/>
        </a:p>
      </dgm:t>
    </dgm:pt>
    <dgm:pt modelId="{EFE3D285-252D-4119-BA4E-C85D70CCA4CC}" type="parTrans" cxnId="{19042285-67D3-4456-B758-D28A64E95945}">
      <dgm:prSet/>
      <dgm:spPr/>
      <dgm:t>
        <a:bodyPr/>
        <a:lstStyle/>
        <a:p>
          <a:endParaRPr lang="en-IN"/>
        </a:p>
      </dgm:t>
    </dgm:pt>
    <dgm:pt modelId="{3F4B5ADC-3F20-4735-9025-61A3CB38AA48}" type="sibTrans" cxnId="{19042285-67D3-4456-B758-D28A64E95945}">
      <dgm:prSet/>
      <dgm:spPr/>
      <dgm:t>
        <a:bodyPr/>
        <a:lstStyle/>
        <a:p>
          <a:endParaRPr lang="en-IN"/>
        </a:p>
      </dgm:t>
    </dgm:pt>
    <dgm:pt modelId="{7E8591BC-6A09-4A2E-957E-0435661F9B1C}">
      <dgm:prSet custT="1"/>
      <dgm:spPr/>
      <dgm:t>
        <a:bodyPr/>
        <a:lstStyle/>
        <a:p>
          <a:r>
            <a:rPr lang="en-US" sz="2800" b="1" dirty="0"/>
            <a:t>Overall Recommendation:</a:t>
          </a:r>
          <a:endParaRPr lang="en-IN" sz="2800" dirty="0"/>
        </a:p>
      </dgm:t>
    </dgm:pt>
    <dgm:pt modelId="{AF2F1BA0-17A1-4DEF-990D-801DD7A8BFDF}" type="parTrans" cxnId="{8733947A-01B1-4161-94AA-E341CF36D9C9}">
      <dgm:prSet/>
      <dgm:spPr/>
      <dgm:t>
        <a:bodyPr/>
        <a:lstStyle/>
        <a:p>
          <a:endParaRPr lang="en-IN"/>
        </a:p>
      </dgm:t>
    </dgm:pt>
    <dgm:pt modelId="{869E4A4F-698E-4CF5-BEEB-0BF83B6FA897}" type="sibTrans" cxnId="{8733947A-01B1-4161-94AA-E341CF36D9C9}">
      <dgm:prSet/>
      <dgm:spPr/>
      <dgm:t>
        <a:bodyPr/>
        <a:lstStyle/>
        <a:p>
          <a:endParaRPr lang="en-IN"/>
        </a:p>
      </dgm:t>
    </dgm:pt>
    <dgm:pt modelId="{D581F0EB-CC9D-4242-8F1E-339866BA8616}">
      <dgm:prSet custT="1"/>
      <dgm:spPr/>
      <dgm:t>
        <a:bodyPr/>
        <a:lstStyle/>
        <a:p>
          <a:r>
            <a:rPr lang="en-US" sz="1800" b="1" dirty="0"/>
            <a:t>Candidate 1</a:t>
          </a:r>
          <a:r>
            <a:rPr lang="en-US" sz="1800" dirty="0"/>
            <a:t> may be preferable if technical implementation and integration are the main priorities.</a:t>
          </a:r>
          <a:endParaRPr lang="en-IN" sz="1800" dirty="0"/>
        </a:p>
      </dgm:t>
    </dgm:pt>
    <dgm:pt modelId="{95B5DBA5-B42A-47A9-9C33-1FFC2B5B39EF}" type="parTrans" cxnId="{9FC9C172-3870-4D95-8B17-0BED2B0E9666}">
      <dgm:prSet/>
      <dgm:spPr/>
      <dgm:t>
        <a:bodyPr/>
        <a:lstStyle/>
        <a:p>
          <a:endParaRPr lang="en-IN"/>
        </a:p>
      </dgm:t>
    </dgm:pt>
    <dgm:pt modelId="{7FC093A5-0AC7-4610-900C-7B00F4B5926A}" type="sibTrans" cxnId="{9FC9C172-3870-4D95-8B17-0BED2B0E9666}">
      <dgm:prSet/>
      <dgm:spPr/>
      <dgm:t>
        <a:bodyPr/>
        <a:lstStyle/>
        <a:p>
          <a:endParaRPr lang="en-IN"/>
        </a:p>
      </dgm:t>
    </dgm:pt>
    <dgm:pt modelId="{35D71164-F30C-4C29-A6F5-695A44A65077}">
      <dgm:prSet custT="1"/>
      <dgm:spPr/>
      <dgm:t>
        <a:bodyPr/>
        <a:lstStyle/>
        <a:p>
          <a:r>
            <a:rPr lang="en-US" sz="1800" b="1" dirty="0"/>
            <a:t>Candidate 1</a:t>
          </a:r>
          <a:r>
            <a:rPr lang="en-US" sz="1800" dirty="0"/>
            <a:t>: Strong technical background makes them well-suited for managing the technical aspects of the smart shopping cart. However, they could improve in understanding and prioritizing customer needs.</a:t>
          </a:r>
        </a:p>
      </dgm:t>
    </dgm:pt>
    <dgm:pt modelId="{29D41054-D9C7-41D7-9AE3-B4BDC66591E3}" type="parTrans" cxnId="{70EDA5F5-6D70-4459-83CD-76A5D3ABE13C}">
      <dgm:prSet/>
      <dgm:spPr/>
      <dgm:t>
        <a:bodyPr/>
        <a:lstStyle/>
        <a:p>
          <a:endParaRPr lang="en-IN"/>
        </a:p>
      </dgm:t>
    </dgm:pt>
    <dgm:pt modelId="{449FBB64-E3B2-4CD4-9EBF-0781866B7D64}" type="sibTrans" cxnId="{70EDA5F5-6D70-4459-83CD-76A5D3ABE13C}">
      <dgm:prSet/>
      <dgm:spPr/>
      <dgm:t>
        <a:bodyPr/>
        <a:lstStyle/>
        <a:p>
          <a:endParaRPr lang="en-IN"/>
        </a:p>
      </dgm:t>
    </dgm:pt>
    <dgm:pt modelId="{76A35DE0-ADD9-482F-B30F-C8EA66B1B8E7}">
      <dgm:prSet custT="1"/>
      <dgm:spPr/>
      <dgm:t>
        <a:bodyPr/>
        <a:lstStyle/>
        <a:p>
          <a:r>
            <a:rPr lang="en-US" sz="1800" b="1" dirty="0"/>
            <a:t>Candidate 2</a:t>
          </a:r>
          <a:r>
            <a:rPr lang="en-US" sz="1800" dirty="0"/>
            <a:t>: Excellent understanding of customer needs and communication skills make them a good fit for balancing technical development with customer satisfaction. However, they could benefit from further technical knowledge related to IoT.</a:t>
          </a:r>
        </a:p>
      </dgm:t>
    </dgm:pt>
    <dgm:pt modelId="{F8F4C40B-B6D4-4284-8B4B-D0876A5B8015}" type="parTrans" cxnId="{A8778841-E26F-4A8E-81E3-A5D25D8571A3}">
      <dgm:prSet/>
      <dgm:spPr/>
      <dgm:t>
        <a:bodyPr/>
        <a:lstStyle/>
        <a:p>
          <a:endParaRPr lang="en-IN"/>
        </a:p>
      </dgm:t>
    </dgm:pt>
    <dgm:pt modelId="{FE8BC37D-BDD8-4E49-B34F-70EF940DFFA1}" type="sibTrans" cxnId="{A8778841-E26F-4A8E-81E3-A5D25D8571A3}">
      <dgm:prSet/>
      <dgm:spPr/>
      <dgm:t>
        <a:bodyPr/>
        <a:lstStyle/>
        <a:p>
          <a:endParaRPr lang="en-IN"/>
        </a:p>
      </dgm:t>
    </dgm:pt>
    <dgm:pt modelId="{EE3BE61C-E442-49D5-B212-08796E64B351}">
      <dgm:prSet custT="1"/>
      <dgm:spPr/>
      <dgm:t>
        <a:bodyPr/>
        <a:lstStyle/>
        <a:p>
          <a:r>
            <a:rPr lang="en-US" sz="1800" b="1" dirty="0"/>
            <a:t>Candidate 2</a:t>
          </a:r>
          <a:r>
            <a:rPr lang="en-US" sz="1800" dirty="0"/>
            <a:t> is recommended if the focus is on a customer-centric approach and communication with diverse teams.</a:t>
          </a:r>
        </a:p>
      </dgm:t>
    </dgm:pt>
    <dgm:pt modelId="{CDBBD09D-17A1-426C-AAB5-C91B5A1965B7}" type="parTrans" cxnId="{EA913882-BC54-4444-AAE5-94C6D73C55B8}">
      <dgm:prSet/>
      <dgm:spPr/>
      <dgm:t>
        <a:bodyPr/>
        <a:lstStyle/>
        <a:p>
          <a:endParaRPr lang="en-IN"/>
        </a:p>
      </dgm:t>
    </dgm:pt>
    <dgm:pt modelId="{57CB9E2D-4F83-447E-9851-FAFE736B639D}" type="sibTrans" cxnId="{EA913882-BC54-4444-AAE5-94C6D73C55B8}">
      <dgm:prSet/>
      <dgm:spPr/>
      <dgm:t>
        <a:bodyPr/>
        <a:lstStyle/>
        <a:p>
          <a:endParaRPr lang="en-IN"/>
        </a:p>
      </dgm:t>
    </dgm:pt>
    <dgm:pt modelId="{9FCC14AE-0FD2-493C-AB71-F7C786EA6681}">
      <dgm:prSet custT="1"/>
      <dgm:spPr/>
      <dgm:t>
        <a:bodyPr/>
        <a:lstStyle/>
        <a:p>
          <a:endParaRPr lang="en-US" sz="1800" dirty="0"/>
        </a:p>
      </dgm:t>
    </dgm:pt>
    <dgm:pt modelId="{CA9E3D78-63DE-4B8C-AAEE-A6BDCB734055}" type="parTrans" cxnId="{C6614AEB-CE2D-4C6E-90E1-D3F50A3FE175}">
      <dgm:prSet/>
      <dgm:spPr/>
      <dgm:t>
        <a:bodyPr/>
        <a:lstStyle/>
        <a:p>
          <a:endParaRPr lang="en-IN"/>
        </a:p>
      </dgm:t>
    </dgm:pt>
    <dgm:pt modelId="{40A3367F-0601-4DFC-BBA4-9D356FAF0410}" type="sibTrans" cxnId="{C6614AEB-CE2D-4C6E-90E1-D3F50A3FE175}">
      <dgm:prSet/>
      <dgm:spPr/>
      <dgm:t>
        <a:bodyPr/>
        <a:lstStyle/>
        <a:p>
          <a:endParaRPr lang="en-IN"/>
        </a:p>
      </dgm:t>
    </dgm:pt>
    <dgm:pt modelId="{8A2801D2-7498-4B0B-BB0B-BDAF69278639}">
      <dgm:prSet custT="1"/>
      <dgm:spPr/>
      <dgm:t>
        <a:bodyPr/>
        <a:lstStyle/>
        <a:p>
          <a:endParaRPr lang="en-IN" sz="1800" dirty="0"/>
        </a:p>
      </dgm:t>
    </dgm:pt>
    <dgm:pt modelId="{68777C9D-DBA1-48C7-8712-92BCEC801B98}" type="parTrans" cxnId="{4FB791FD-DD08-49F8-A7DD-1D895157032C}">
      <dgm:prSet/>
      <dgm:spPr/>
      <dgm:t>
        <a:bodyPr/>
        <a:lstStyle/>
        <a:p>
          <a:endParaRPr lang="en-IN"/>
        </a:p>
      </dgm:t>
    </dgm:pt>
    <dgm:pt modelId="{BF34713D-E0B6-4E2A-BEA7-61585435743C}" type="sibTrans" cxnId="{4FB791FD-DD08-49F8-A7DD-1D895157032C}">
      <dgm:prSet/>
      <dgm:spPr/>
      <dgm:t>
        <a:bodyPr/>
        <a:lstStyle/>
        <a:p>
          <a:endParaRPr lang="en-IN"/>
        </a:p>
      </dgm:t>
    </dgm:pt>
    <dgm:pt modelId="{4B846F0B-43A5-42C9-B454-DF07A282DED5}">
      <dgm:prSet custT="1"/>
      <dgm:spPr/>
      <dgm:t>
        <a:bodyPr/>
        <a:lstStyle/>
        <a:p>
          <a:endParaRPr lang="en-US" sz="1800" dirty="0"/>
        </a:p>
      </dgm:t>
    </dgm:pt>
    <dgm:pt modelId="{12674A2C-0773-4C1D-BD9A-E0625AE46B57}" type="parTrans" cxnId="{40E395CC-B351-4763-9FEE-CB4C1009E9C1}">
      <dgm:prSet/>
      <dgm:spPr/>
      <dgm:t>
        <a:bodyPr/>
        <a:lstStyle/>
        <a:p>
          <a:endParaRPr lang="en-IN"/>
        </a:p>
      </dgm:t>
    </dgm:pt>
    <dgm:pt modelId="{9CA1C099-BE18-4BD3-A3F8-9A7C673163AA}" type="sibTrans" cxnId="{40E395CC-B351-4763-9FEE-CB4C1009E9C1}">
      <dgm:prSet/>
      <dgm:spPr/>
      <dgm:t>
        <a:bodyPr/>
        <a:lstStyle/>
        <a:p>
          <a:endParaRPr lang="en-IN"/>
        </a:p>
      </dgm:t>
    </dgm:pt>
    <dgm:pt modelId="{6A7F7628-0068-4B70-8F7B-F5EEF2F3DFF1}">
      <dgm:prSet custT="1"/>
      <dgm:spPr/>
      <dgm:t>
        <a:bodyPr/>
        <a:lstStyle/>
        <a:p>
          <a:endParaRPr lang="en-US" sz="1800" dirty="0"/>
        </a:p>
      </dgm:t>
    </dgm:pt>
    <dgm:pt modelId="{725E45F2-9FDF-46D3-95D2-9375DD1E362E}" type="parTrans" cxnId="{140E81E3-E3D0-46C0-8A9F-81C101180209}">
      <dgm:prSet/>
      <dgm:spPr/>
      <dgm:t>
        <a:bodyPr/>
        <a:lstStyle/>
        <a:p>
          <a:endParaRPr lang="en-IN"/>
        </a:p>
      </dgm:t>
    </dgm:pt>
    <dgm:pt modelId="{F4A63E36-5EA5-47B5-9F91-2051C1F3910D}" type="sibTrans" cxnId="{140E81E3-E3D0-46C0-8A9F-81C101180209}">
      <dgm:prSet/>
      <dgm:spPr/>
      <dgm:t>
        <a:bodyPr/>
        <a:lstStyle/>
        <a:p>
          <a:endParaRPr lang="en-IN"/>
        </a:p>
      </dgm:t>
    </dgm:pt>
    <dgm:pt modelId="{AF055F25-B862-466B-90B9-9B40A0CA0D9D}">
      <dgm:prSet custT="1"/>
      <dgm:spPr/>
      <dgm:t>
        <a:bodyPr/>
        <a:lstStyle/>
        <a:p>
          <a:endParaRPr lang="en-IN" sz="1800" dirty="0"/>
        </a:p>
      </dgm:t>
    </dgm:pt>
    <dgm:pt modelId="{799C0AF2-8246-4284-B393-BE685F682E0F}" type="parTrans" cxnId="{18C7FF75-6E1B-40ED-A491-C920028295C7}">
      <dgm:prSet/>
      <dgm:spPr/>
      <dgm:t>
        <a:bodyPr/>
        <a:lstStyle/>
        <a:p>
          <a:endParaRPr lang="en-IN"/>
        </a:p>
      </dgm:t>
    </dgm:pt>
    <dgm:pt modelId="{C34A3573-51F9-4AAF-9D5A-CB9EC833DF5F}" type="sibTrans" cxnId="{18C7FF75-6E1B-40ED-A491-C920028295C7}">
      <dgm:prSet/>
      <dgm:spPr/>
      <dgm:t>
        <a:bodyPr/>
        <a:lstStyle/>
        <a:p>
          <a:endParaRPr lang="en-IN"/>
        </a:p>
      </dgm:t>
    </dgm:pt>
    <dgm:pt modelId="{6AE53CF9-BC13-49D1-9D3F-492191D34889}">
      <dgm:prSet custT="1"/>
      <dgm:spPr/>
      <dgm:t>
        <a:bodyPr/>
        <a:lstStyle/>
        <a:p>
          <a:endParaRPr lang="en-US" sz="1800" dirty="0"/>
        </a:p>
      </dgm:t>
    </dgm:pt>
    <dgm:pt modelId="{C2629FF2-AF62-43EE-9703-CDDDEA472994}" type="parTrans" cxnId="{D4DEF9FA-C8B6-4819-9754-8A172897AE19}">
      <dgm:prSet/>
      <dgm:spPr/>
      <dgm:t>
        <a:bodyPr/>
        <a:lstStyle/>
        <a:p>
          <a:endParaRPr lang="en-IN"/>
        </a:p>
      </dgm:t>
    </dgm:pt>
    <dgm:pt modelId="{54081D47-1DAA-4BF6-9F0E-860790FB6B23}" type="sibTrans" cxnId="{D4DEF9FA-C8B6-4819-9754-8A172897AE19}">
      <dgm:prSet/>
      <dgm:spPr/>
      <dgm:t>
        <a:bodyPr/>
        <a:lstStyle/>
        <a:p>
          <a:endParaRPr lang="en-IN"/>
        </a:p>
      </dgm:t>
    </dgm:pt>
    <dgm:pt modelId="{A262B956-1DB9-4DE3-8797-55C52D274F88}">
      <dgm:prSet custT="1"/>
      <dgm:spPr/>
      <dgm:t>
        <a:bodyPr/>
        <a:lstStyle/>
        <a:p>
          <a:endParaRPr lang="en-US" sz="1800" dirty="0"/>
        </a:p>
      </dgm:t>
    </dgm:pt>
    <dgm:pt modelId="{F3806C60-3696-473F-AEE2-FBEA83B783E6}" type="parTrans" cxnId="{E06EE433-281F-42D3-9D0B-D727207FED4B}">
      <dgm:prSet/>
      <dgm:spPr/>
      <dgm:t>
        <a:bodyPr/>
        <a:lstStyle/>
        <a:p>
          <a:endParaRPr lang="en-IN"/>
        </a:p>
      </dgm:t>
    </dgm:pt>
    <dgm:pt modelId="{A58DAE9C-0BC7-4BEB-BAE5-455202F3CA5C}" type="sibTrans" cxnId="{E06EE433-281F-42D3-9D0B-D727207FED4B}">
      <dgm:prSet/>
      <dgm:spPr/>
      <dgm:t>
        <a:bodyPr/>
        <a:lstStyle/>
        <a:p>
          <a:endParaRPr lang="en-IN"/>
        </a:p>
      </dgm:t>
    </dgm:pt>
    <dgm:pt modelId="{0B0BC413-C85C-4BCD-ACAF-D075016ECA3E}">
      <dgm:prSet custT="1"/>
      <dgm:spPr/>
      <dgm:t>
        <a:bodyPr/>
        <a:lstStyle/>
        <a:p>
          <a:endParaRPr lang="en-US" sz="1800" dirty="0"/>
        </a:p>
      </dgm:t>
    </dgm:pt>
    <dgm:pt modelId="{01D26577-E4AD-4B2C-9F38-BEF56F167383}" type="parTrans" cxnId="{FCEB4FF0-F066-4714-949E-CA64C1606155}">
      <dgm:prSet/>
      <dgm:spPr/>
      <dgm:t>
        <a:bodyPr/>
        <a:lstStyle/>
        <a:p>
          <a:endParaRPr lang="en-IN"/>
        </a:p>
      </dgm:t>
    </dgm:pt>
    <dgm:pt modelId="{44345168-6331-448E-822A-E7552517CBAA}" type="sibTrans" cxnId="{FCEB4FF0-F066-4714-949E-CA64C1606155}">
      <dgm:prSet/>
      <dgm:spPr/>
      <dgm:t>
        <a:bodyPr/>
        <a:lstStyle/>
        <a:p>
          <a:endParaRPr lang="en-IN"/>
        </a:p>
      </dgm:t>
    </dgm:pt>
    <dgm:pt modelId="{19CCD308-C85F-4F53-835E-F4E32871479B}" type="pres">
      <dgm:prSet presAssocID="{8E561F91-8B14-4C5C-82CE-22C4A09039F3}" presName="linear" presStyleCnt="0">
        <dgm:presLayoutVars>
          <dgm:animLvl val="lvl"/>
          <dgm:resizeHandles val="exact"/>
        </dgm:presLayoutVars>
      </dgm:prSet>
      <dgm:spPr/>
    </dgm:pt>
    <dgm:pt modelId="{25D08D33-EA02-4FC4-B2CA-57457CC7F1AE}" type="pres">
      <dgm:prSet presAssocID="{1593085F-5DAA-47FC-9E19-337E0466142C}" presName="parentText" presStyleLbl="node1" presStyleIdx="0" presStyleCnt="2">
        <dgm:presLayoutVars>
          <dgm:chMax val="0"/>
          <dgm:bulletEnabled val="1"/>
        </dgm:presLayoutVars>
      </dgm:prSet>
      <dgm:spPr/>
    </dgm:pt>
    <dgm:pt modelId="{037FCEEF-5185-4CED-B074-F52B28F8C58E}" type="pres">
      <dgm:prSet presAssocID="{1593085F-5DAA-47FC-9E19-337E0466142C}" presName="childText" presStyleLbl="revTx" presStyleIdx="0" presStyleCnt="2">
        <dgm:presLayoutVars>
          <dgm:bulletEnabled val="1"/>
        </dgm:presLayoutVars>
      </dgm:prSet>
      <dgm:spPr/>
    </dgm:pt>
    <dgm:pt modelId="{809A510A-8B39-4E57-A7C0-3D0BE442BB9A}" type="pres">
      <dgm:prSet presAssocID="{7E8591BC-6A09-4A2E-957E-0435661F9B1C}" presName="parentText" presStyleLbl="node1" presStyleIdx="1" presStyleCnt="2">
        <dgm:presLayoutVars>
          <dgm:chMax val="0"/>
          <dgm:bulletEnabled val="1"/>
        </dgm:presLayoutVars>
      </dgm:prSet>
      <dgm:spPr/>
    </dgm:pt>
    <dgm:pt modelId="{521CE6C9-6B26-424A-9EE9-70304830818C}" type="pres">
      <dgm:prSet presAssocID="{7E8591BC-6A09-4A2E-957E-0435661F9B1C}" presName="childText" presStyleLbl="revTx" presStyleIdx="1" presStyleCnt="2" custScaleY="116580">
        <dgm:presLayoutVars>
          <dgm:bulletEnabled val="1"/>
        </dgm:presLayoutVars>
      </dgm:prSet>
      <dgm:spPr/>
    </dgm:pt>
  </dgm:ptLst>
  <dgm:cxnLst>
    <dgm:cxn modelId="{B8E3DB01-0789-492C-9E6E-9F996B8854C6}" type="presOf" srcId="{35D71164-F30C-4C29-A6F5-695A44A65077}" destId="{037FCEEF-5185-4CED-B074-F52B28F8C58E}" srcOrd="0" destOrd="1" presId="urn:microsoft.com/office/officeart/2005/8/layout/vList2"/>
    <dgm:cxn modelId="{8CBE0715-1D20-40A6-871C-593D1840281A}" type="presOf" srcId="{4B846F0B-43A5-42C9-B454-DF07A282DED5}" destId="{521CE6C9-6B26-424A-9EE9-70304830818C}" srcOrd="0" destOrd="5" presId="urn:microsoft.com/office/officeart/2005/8/layout/vList2"/>
    <dgm:cxn modelId="{EEA44727-B532-43EF-B18F-2573F2F9EDDA}" type="presOf" srcId="{AF055F25-B862-466B-90B9-9B40A0CA0D9D}" destId="{521CE6C9-6B26-424A-9EE9-70304830818C}" srcOrd="0" destOrd="2" presId="urn:microsoft.com/office/officeart/2005/8/layout/vList2"/>
    <dgm:cxn modelId="{F0709629-0065-4F16-8E4B-5979371C2E2A}" type="presOf" srcId="{7E8591BC-6A09-4A2E-957E-0435661F9B1C}" destId="{809A510A-8B39-4E57-A7C0-3D0BE442BB9A}" srcOrd="0" destOrd="0" presId="urn:microsoft.com/office/officeart/2005/8/layout/vList2"/>
    <dgm:cxn modelId="{7E155A31-0906-472F-8990-96CD88F9B666}" type="presOf" srcId="{1593085F-5DAA-47FC-9E19-337E0466142C}" destId="{25D08D33-EA02-4FC4-B2CA-57457CC7F1AE}" srcOrd="0" destOrd="0" presId="urn:microsoft.com/office/officeart/2005/8/layout/vList2"/>
    <dgm:cxn modelId="{E06EE433-281F-42D3-9D0B-D727207FED4B}" srcId="{1593085F-5DAA-47FC-9E19-337E0466142C}" destId="{A262B956-1DB9-4DE3-8797-55C52D274F88}" srcOrd="4" destOrd="0" parTransId="{F3806C60-3696-473F-AEE2-FBEA83B783E6}" sibTransId="{A58DAE9C-0BC7-4BEB-BAE5-455202F3CA5C}"/>
    <dgm:cxn modelId="{A8778841-E26F-4A8E-81E3-A5D25D8571A3}" srcId="{1593085F-5DAA-47FC-9E19-337E0466142C}" destId="{76A35DE0-ADD9-482F-B30F-C8EA66B1B8E7}" srcOrd="3" destOrd="0" parTransId="{F8F4C40B-B6D4-4284-8B4B-D0876A5B8015}" sibTransId="{FE8BC37D-BDD8-4E49-B34F-70EF940DFFA1}"/>
    <dgm:cxn modelId="{004B5645-BAFE-43D4-8BA4-4E115C07036D}" type="presOf" srcId="{EE3BE61C-E442-49D5-B212-08796E64B351}" destId="{521CE6C9-6B26-424A-9EE9-70304830818C}" srcOrd="0" destOrd="3" presId="urn:microsoft.com/office/officeart/2005/8/layout/vList2"/>
    <dgm:cxn modelId="{B974D56F-8997-4FE2-AAFE-FBC764AF9B63}" srcId="{8E561F91-8B14-4C5C-82CE-22C4A09039F3}" destId="{1593085F-5DAA-47FC-9E19-337E0466142C}" srcOrd="0" destOrd="0" parTransId="{43EE311C-A4E5-4172-8AD4-388CB15FA184}" sibTransId="{741AA522-32AC-4933-81E9-CEA83CE3033C}"/>
    <dgm:cxn modelId="{9FC9C172-3870-4D95-8B17-0BED2B0E9666}" srcId="{7E8591BC-6A09-4A2E-957E-0435661F9B1C}" destId="{D581F0EB-CC9D-4242-8F1E-339866BA8616}" srcOrd="1" destOrd="0" parTransId="{95B5DBA5-B42A-47A9-9C33-1FFC2B5B39EF}" sibTransId="{7FC093A5-0AC7-4610-900C-7B00F4B5926A}"/>
    <dgm:cxn modelId="{81DDFB72-55B7-4FE1-ABF3-5FD5D988CE3B}" type="presOf" srcId="{D581F0EB-CC9D-4242-8F1E-339866BA8616}" destId="{521CE6C9-6B26-424A-9EE9-70304830818C}" srcOrd="0" destOrd="1" presId="urn:microsoft.com/office/officeart/2005/8/layout/vList2"/>
    <dgm:cxn modelId="{37C79673-1CAF-4E0C-8F9B-C1A2912CFF0A}" type="presOf" srcId="{76A35DE0-ADD9-482F-B30F-C8EA66B1B8E7}" destId="{037FCEEF-5185-4CED-B074-F52B28F8C58E}" srcOrd="0" destOrd="3" presId="urn:microsoft.com/office/officeart/2005/8/layout/vList2"/>
    <dgm:cxn modelId="{18C7FF75-6E1B-40ED-A491-C920028295C7}" srcId="{7E8591BC-6A09-4A2E-957E-0435661F9B1C}" destId="{AF055F25-B862-466B-90B9-9B40A0CA0D9D}" srcOrd="2" destOrd="0" parTransId="{799C0AF2-8246-4284-B393-BE685F682E0F}" sibTransId="{C34A3573-51F9-4AAF-9D5A-CB9EC833DF5F}"/>
    <dgm:cxn modelId="{8733947A-01B1-4161-94AA-E341CF36D9C9}" srcId="{8E561F91-8B14-4C5C-82CE-22C4A09039F3}" destId="{7E8591BC-6A09-4A2E-957E-0435661F9B1C}" srcOrd="1" destOrd="0" parTransId="{AF2F1BA0-17A1-4DEF-990D-801DD7A8BFDF}" sibTransId="{869E4A4F-698E-4CF5-BEEB-0BF83B6FA897}"/>
    <dgm:cxn modelId="{EA913882-BC54-4444-AAE5-94C6D73C55B8}" srcId="{7E8591BC-6A09-4A2E-957E-0435661F9B1C}" destId="{EE3BE61C-E442-49D5-B212-08796E64B351}" srcOrd="3" destOrd="0" parTransId="{CDBBD09D-17A1-426C-AAB5-C91B5A1965B7}" sibTransId="{57CB9E2D-4F83-447E-9851-FAFE736B639D}"/>
    <dgm:cxn modelId="{19042285-67D3-4456-B758-D28A64E95945}" srcId="{1593085F-5DAA-47FC-9E19-337E0466142C}" destId="{ABACFFDA-3465-430D-9498-BBB987CE44DB}" srcOrd="0" destOrd="0" parTransId="{EFE3D285-252D-4119-BA4E-C85D70CCA4CC}" sibTransId="{3F4B5ADC-3F20-4735-9025-61A3CB38AA48}"/>
    <dgm:cxn modelId="{77775BB7-BB29-4C84-858D-BAAD14811FD8}" type="presOf" srcId="{8E561F91-8B14-4C5C-82CE-22C4A09039F3}" destId="{19CCD308-C85F-4F53-835E-F4E32871479B}" srcOrd="0" destOrd="0" presId="urn:microsoft.com/office/officeart/2005/8/layout/vList2"/>
    <dgm:cxn modelId="{8972FBBE-A449-448A-8DA0-30B9D3765F26}" type="presOf" srcId="{A262B956-1DB9-4DE3-8797-55C52D274F88}" destId="{037FCEEF-5185-4CED-B074-F52B28F8C58E}" srcOrd="0" destOrd="4" presId="urn:microsoft.com/office/officeart/2005/8/layout/vList2"/>
    <dgm:cxn modelId="{CDFB67C2-8F9B-4AEA-B0C7-FD1890F37D5A}" type="presOf" srcId="{6AE53CF9-BC13-49D1-9D3F-492191D34889}" destId="{037FCEEF-5185-4CED-B074-F52B28F8C58E}" srcOrd="0" destOrd="5" presId="urn:microsoft.com/office/officeart/2005/8/layout/vList2"/>
    <dgm:cxn modelId="{FD813CC7-F4C8-4B00-AD70-557B5C63614B}" type="presOf" srcId="{0B0BC413-C85C-4BCD-ACAF-D075016ECA3E}" destId="{521CE6C9-6B26-424A-9EE9-70304830818C}" srcOrd="0" destOrd="4" presId="urn:microsoft.com/office/officeart/2005/8/layout/vList2"/>
    <dgm:cxn modelId="{39D1EBC9-0343-4A9C-89F6-7FC4A095B0FB}" type="presOf" srcId="{6A7F7628-0068-4B70-8F7B-F5EEF2F3DFF1}" destId="{037FCEEF-5185-4CED-B074-F52B28F8C58E}" srcOrd="0" destOrd="2" presId="urn:microsoft.com/office/officeart/2005/8/layout/vList2"/>
    <dgm:cxn modelId="{40E395CC-B351-4763-9FEE-CB4C1009E9C1}" srcId="{7E8591BC-6A09-4A2E-957E-0435661F9B1C}" destId="{4B846F0B-43A5-42C9-B454-DF07A282DED5}" srcOrd="5" destOrd="0" parTransId="{12674A2C-0773-4C1D-BD9A-E0625AE46B57}" sibTransId="{9CA1C099-BE18-4BD3-A3F8-9A7C673163AA}"/>
    <dgm:cxn modelId="{140E81E3-E3D0-46C0-8A9F-81C101180209}" srcId="{1593085F-5DAA-47FC-9E19-337E0466142C}" destId="{6A7F7628-0068-4B70-8F7B-F5EEF2F3DFF1}" srcOrd="2" destOrd="0" parTransId="{725E45F2-9FDF-46D3-95D2-9375DD1E362E}" sibTransId="{F4A63E36-5EA5-47B5-9F91-2051C1F3910D}"/>
    <dgm:cxn modelId="{7F1365E8-289D-4CC5-94B8-230D2F027AEC}" type="presOf" srcId="{8A2801D2-7498-4B0B-BB0B-BDAF69278639}" destId="{521CE6C9-6B26-424A-9EE9-70304830818C}" srcOrd="0" destOrd="0" presId="urn:microsoft.com/office/officeart/2005/8/layout/vList2"/>
    <dgm:cxn modelId="{4B30BAE8-893E-45C3-ADE1-7C5392DE4821}" type="presOf" srcId="{9FCC14AE-0FD2-493C-AB71-F7C786EA6681}" destId="{037FCEEF-5185-4CED-B074-F52B28F8C58E}" srcOrd="0" destOrd="6" presId="urn:microsoft.com/office/officeart/2005/8/layout/vList2"/>
    <dgm:cxn modelId="{C6614AEB-CE2D-4C6E-90E1-D3F50A3FE175}" srcId="{1593085F-5DAA-47FC-9E19-337E0466142C}" destId="{9FCC14AE-0FD2-493C-AB71-F7C786EA6681}" srcOrd="6" destOrd="0" parTransId="{CA9E3D78-63DE-4B8C-AAEE-A6BDCB734055}" sibTransId="{40A3367F-0601-4DFC-BBA4-9D356FAF0410}"/>
    <dgm:cxn modelId="{FCEB4FF0-F066-4714-949E-CA64C1606155}" srcId="{7E8591BC-6A09-4A2E-957E-0435661F9B1C}" destId="{0B0BC413-C85C-4BCD-ACAF-D075016ECA3E}" srcOrd="4" destOrd="0" parTransId="{01D26577-E4AD-4B2C-9F38-BEF56F167383}" sibTransId="{44345168-6331-448E-822A-E7552517CBAA}"/>
    <dgm:cxn modelId="{381757F5-5B35-4BCE-A5B1-5CBC2B75F050}" type="presOf" srcId="{ABACFFDA-3465-430D-9498-BBB987CE44DB}" destId="{037FCEEF-5185-4CED-B074-F52B28F8C58E}" srcOrd="0" destOrd="0" presId="urn:microsoft.com/office/officeart/2005/8/layout/vList2"/>
    <dgm:cxn modelId="{70EDA5F5-6D70-4459-83CD-76A5D3ABE13C}" srcId="{1593085F-5DAA-47FC-9E19-337E0466142C}" destId="{35D71164-F30C-4C29-A6F5-695A44A65077}" srcOrd="1" destOrd="0" parTransId="{29D41054-D9C7-41D7-9AE3-B4BDC66591E3}" sibTransId="{449FBB64-E3B2-4CD4-9EBF-0781866B7D64}"/>
    <dgm:cxn modelId="{D4DEF9FA-C8B6-4819-9754-8A172897AE19}" srcId="{1593085F-5DAA-47FC-9E19-337E0466142C}" destId="{6AE53CF9-BC13-49D1-9D3F-492191D34889}" srcOrd="5" destOrd="0" parTransId="{C2629FF2-AF62-43EE-9703-CDDDEA472994}" sibTransId="{54081D47-1DAA-4BF6-9F0E-860790FB6B23}"/>
    <dgm:cxn modelId="{4FB791FD-DD08-49F8-A7DD-1D895157032C}" srcId="{7E8591BC-6A09-4A2E-957E-0435661F9B1C}" destId="{8A2801D2-7498-4B0B-BB0B-BDAF69278639}" srcOrd="0" destOrd="0" parTransId="{68777C9D-DBA1-48C7-8712-92BCEC801B98}" sibTransId="{BF34713D-E0B6-4E2A-BEA7-61585435743C}"/>
    <dgm:cxn modelId="{0EC455F0-A81E-42D8-9901-EB71D0E697AC}" type="presParOf" srcId="{19CCD308-C85F-4F53-835E-F4E32871479B}" destId="{25D08D33-EA02-4FC4-B2CA-57457CC7F1AE}" srcOrd="0" destOrd="0" presId="urn:microsoft.com/office/officeart/2005/8/layout/vList2"/>
    <dgm:cxn modelId="{E6569F0F-9459-4802-83DC-8C9A9D082909}" type="presParOf" srcId="{19CCD308-C85F-4F53-835E-F4E32871479B}" destId="{037FCEEF-5185-4CED-B074-F52B28F8C58E}" srcOrd="1" destOrd="0" presId="urn:microsoft.com/office/officeart/2005/8/layout/vList2"/>
    <dgm:cxn modelId="{DB945B32-EFA1-4658-864F-FC1BE3C110A7}" type="presParOf" srcId="{19CCD308-C85F-4F53-835E-F4E32871479B}" destId="{809A510A-8B39-4E57-A7C0-3D0BE442BB9A}" srcOrd="2" destOrd="0" presId="urn:microsoft.com/office/officeart/2005/8/layout/vList2"/>
    <dgm:cxn modelId="{A5949645-1B00-487E-82B4-3E43AA6DA0C7}" type="presParOf" srcId="{19CCD308-C85F-4F53-835E-F4E32871479B}" destId="{521CE6C9-6B26-424A-9EE9-70304830818C}"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FBAFCB-6F74-402C-809C-71F6D7265E9A}">
      <dsp:nvSpPr>
        <dsp:cNvPr id="0" name=""/>
        <dsp:cNvSpPr/>
      </dsp:nvSpPr>
      <dsp:spPr>
        <a:xfrm>
          <a:off x="0" y="30005"/>
          <a:ext cx="9933992" cy="66163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Exercise 5.1: HR Plan for Smart Shopping Cart Firm</a:t>
          </a:r>
          <a:endParaRPr lang="en-IN" sz="2300" kern="1200" dirty="0"/>
        </a:p>
      </dsp:txBody>
      <dsp:txXfrm>
        <a:off x="32298" y="62303"/>
        <a:ext cx="9869396" cy="597039"/>
      </dsp:txXfrm>
    </dsp:sp>
    <dsp:sp modelId="{F2494C34-C976-42EF-A008-6C795936A22E}">
      <dsp:nvSpPr>
        <dsp:cNvPr id="0" name=""/>
        <dsp:cNvSpPr/>
      </dsp:nvSpPr>
      <dsp:spPr>
        <a:xfrm>
          <a:off x="0" y="775160"/>
          <a:ext cx="9933992" cy="66163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A. Role: Product Manager – Smart Shopping Cart</a:t>
          </a:r>
          <a:endParaRPr lang="en-IN" sz="2300" kern="1200" dirty="0"/>
        </a:p>
      </dsp:txBody>
      <dsp:txXfrm>
        <a:off x="32298" y="807458"/>
        <a:ext cx="9869396" cy="597039"/>
      </dsp:txXfrm>
    </dsp:sp>
    <dsp:sp modelId="{6A35DDBA-6A67-4169-A039-A3A13BA2C2E2}">
      <dsp:nvSpPr>
        <dsp:cNvPr id="0" name=""/>
        <dsp:cNvSpPr/>
      </dsp:nvSpPr>
      <dsp:spPr>
        <a:xfrm>
          <a:off x="0" y="1436795"/>
          <a:ext cx="9933992" cy="35887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5404" tIns="29210" rIns="163576" bIns="29210" numCol="1" spcCol="1270" anchor="t" anchorCtr="0">
          <a:noAutofit/>
        </a:bodyPr>
        <a:lstStyle/>
        <a:p>
          <a:pPr marL="171450" lvl="1" indent="-171450" algn="l" defTabSz="800100">
            <a:lnSpc>
              <a:spcPct val="90000"/>
            </a:lnSpc>
            <a:spcBef>
              <a:spcPct val="0"/>
            </a:spcBef>
            <a:spcAft>
              <a:spcPct val="20000"/>
            </a:spcAft>
            <a:buFont typeface="Wingdings" panose="05000000000000000000" pitchFamily="2" charset="2"/>
            <a:buChar char="v"/>
          </a:pPr>
          <a:endParaRPr lang="en-IN" sz="1800" kern="1200" dirty="0"/>
        </a:p>
        <a:p>
          <a:pPr marL="171450" lvl="1" indent="-171450" algn="l" defTabSz="800100">
            <a:lnSpc>
              <a:spcPct val="90000"/>
            </a:lnSpc>
            <a:spcBef>
              <a:spcPct val="0"/>
            </a:spcBef>
            <a:spcAft>
              <a:spcPct val="20000"/>
            </a:spcAft>
            <a:buFont typeface="Wingdings" panose="05000000000000000000" pitchFamily="2" charset="2"/>
            <a:buChar char="v"/>
          </a:pPr>
          <a:r>
            <a:rPr lang="en-US" sz="1800" b="1" kern="1200" dirty="0"/>
            <a:t>RESPONSIBILITIES</a:t>
          </a:r>
          <a:r>
            <a:rPr lang="en-US" sz="1800" kern="1200" dirty="0"/>
            <a:t>:</a:t>
          </a:r>
          <a:endParaRPr lang="en-IN" sz="1800" kern="1200" dirty="0"/>
        </a:p>
        <a:p>
          <a:pPr marL="342900" lvl="2" indent="-171450" algn="l" defTabSz="800100">
            <a:lnSpc>
              <a:spcPct val="90000"/>
            </a:lnSpc>
            <a:spcBef>
              <a:spcPct val="0"/>
            </a:spcBef>
            <a:spcAft>
              <a:spcPct val="20000"/>
            </a:spcAft>
            <a:buChar char="•"/>
          </a:pPr>
          <a:r>
            <a:rPr lang="en-US" sz="1800" kern="1200" dirty="0"/>
            <a:t>Lead product development and launch of smart shopping cart.</a:t>
          </a:r>
          <a:endParaRPr lang="en-IN" sz="1800" kern="1200" dirty="0"/>
        </a:p>
        <a:p>
          <a:pPr marL="342900" lvl="2" indent="-171450" algn="l" defTabSz="800100">
            <a:lnSpc>
              <a:spcPct val="90000"/>
            </a:lnSpc>
            <a:spcBef>
              <a:spcPct val="0"/>
            </a:spcBef>
            <a:spcAft>
              <a:spcPct val="20000"/>
            </a:spcAft>
            <a:buChar char="•"/>
          </a:pPr>
          <a:r>
            <a:rPr lang="en-US" sz="1800" kern="1200" dirty="0"/>
            <a:t>Coordinate with engineering, design, and marketing teams.</a:t>
          </a:r>
          <a:endParaRPr lang="en-IN" sz="1800" kern="1200" dirty="0"/>
        </a:p>
        <a:p>
          <a:pPr marL="342900" lvl="2" indent="-171450" algn="l" defTabSz="800100">
            <a:lnSpc>
              <a:spcPct val="90000"/>
            </a:lnSpc>
            <a:spcBef>
              <a:spcPct val="0"/>
            </a:spcBef>
            <a:spcAft>
              <a:spcPct val="20000"/>
            </a:spcAft>
            <a:buChar char="•"/>
          </a:pPr>
          <a:r>
            <a:rPr lang="en-US" sz="1800" kern="1200" dirty="0"/>
            <a:t>Conduct market research to improve features and gather user feedback.</a:t>
          </a:r>
          <a:endParaRPr lang="en-IN" sz="1800" kern="1200" dirty="0"/>
        </a:p>
        <a:p>
          <a:pPr marL="342900" lvl="2" indent="-171450" algn="l" defTabSz="800100">
            <a:lnSpc>
              <a:spcPct val="90000"/>
            </a:lnSpc>
            <a:spcBef>
              <a:spcPct val="0"/>
            </a:spcBef>
            <a:spcAft>
              <a:spcPct val="20000"/>
            </a:spcAft>
            <a:buChar char="•"/>
          </a:pPr>
          <a:r>
            <a:rPr lang="en-US" sz="1800" kern="1200" dirty="0"/>
            <a:t>Manage project timelines, budgets, and resources.</a:t>
          </a:r>
          <a:endParaRPr lang="en-IN" sz="1800" kern="1200" dirty="0"/>
        </a:p>
        <a:p>
          <a:pPr marL="342900" lvl="2" indent="-171450" algn="l" defTabSz="800100">
            <a:lnSpc>
              <a:spcPct val="90000"/>
            </a:lnSpc>
            <a:spcBef>
              <a:spcPct val="0"/>
            </a:spcBef>
            <a:spcAft>
              <a:spcPct val="20000"/>
            </a:spcAft>
            <a:buChar char="•"/>
          </a:pPr>
          <a:endParaRPr lang="en-IN" sz="1800" kern="1200" dirty="0"/>
        </a:p>
        <a:p>
          <a:pPr marL="171450" lvl="1" indent="-171450" algn="l" defTabSz="800100">
            <a:lnSpc>
              <a:spcPct val="90000"/>
            </a:lnSpc>
            <a:spcBef>
              <a:spcPct val="0"/>
            </a:spcBef>
            <a:spcAft>
              <a:spcPct val="20000"/>
            </a:spcAft>
            <a:buChar char="•"/>
          </a:pPr>
          <a:endParaRPr lang="en-IN" sz="1800" kern="1200" dirty="0"/>
        </a:p>
        <a:p>
          <a:pPr marL="171450" lvl="1" indent="-171450" algn="l" defTabSz="800100">
            <a:lnSpc>
              <a:spcPct val="90000"/>
            </a:lnSpc>
            <a:spcBef>
              <a:spcPct val="0"/>
            </a:spcBef>
            <a:spcAft>
              <a:spcPct val="20000"/>
            </a:spcAft>
            <a:buFont typeface="Wingdings" panose="05000000000000000000" pitchFamily="2" charset="2"/>
            <a:buChar char="v"/>
          </a:pPr>
          <a:r>
            <a:rPr lang="en-US" sz="1800" b="1" kern="1200" dirty="0"/>
            <a:t>GOALS:</a:t>
          </a:r>
          <a:endParaRPr lang="en-IN" sz="1800" b="1" kern="1200" dirty="0"/>
        </a:p>
        <a:p>
          <a:pPr marL="342900" lvl="2" indent="-171450" algn="l" defTabSz="800100">
            <a:lnSpc>
              <a:spcPct val="90000"/>
            </a:lnSpc>
            <a:spcBef>
              <a:spcPct val="0"/>
            </a:spcBef>
            <a:spcAft>
              <a:spcPct val="20000"/>
            </a:spcAft>
            <a:buChar char="•"/>
          </a:pPr>
          <a:r>
            <a:rPr lang="en-US" sz="1800" kern="1200" dirty="0"/>
            <a:t>Launch the smart shopping cart within 12 months.</a:t>
          </a:r>
          <a:endParaRPr lang="en-IN" sz="1800" kern="1200" dirty="0"/>
        </a:p>
        <a:p>
          <a:pPr marL="342900" lvl="2" indent="-171450" algn="l" defTabSz="800100">
            <a:lnSpc>
              <a:spcPct val="90000"/>
            </a:lnSpc>
            <a:spcBef>
              <a:spcPct val="0"/>
            </a:spcBef>
            <a:spcAft>
              <a:spcPct val="20000"/>
            </a:spcAft>
            <a:buChar char="•"/>
          </a:pPr>
          <a:r>
            <a:rPr lang="en-US" sz="1800" kern="1200" dirty="0"/>
            <a:t>Reduce checkout time by 25% within six months of launch.</a:t>
          </a:r>
          <a:endParaRPr lang="en-IN" sz="1800" kern="1200" dirty="0"/>
        </a:p>
        <a:p>
          <a:pPr marL="342900" lvl="2" indent="-171450" algn="l" defTabSz="800100">
            <a:lnSpc>
              <a:spcPct val="90000"/>
            </a:lnSpc>
            <a:spcBef>
              <a:spcPct val="0"/>
            </a:spcBef>
            <a:spcAft>
              <a:spcPct val="20000"/>
            </a:spcAft>
            <a:buChar char="•"/>
          </a:pPr>
          <a:r>
            <a:rPr lang="en-US" sz="1800" kern="1200" dirty="0"/>
            <a:t>Increase customer satisfaction by 30% within a year.</a:t>
          </a:r>
          <a:endParaRPr lang="en-IN" sz="1800" kern="1200" dirty="0"/>
        </a:p>
      </dsp:txBody>
      <dsp:txXfrm>
        <a:off x="0" y="1436795"/>
        <a:ext cx="9933992" cy="35887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AA4A94-1924-4498-B853-4C9E27AFB1FF}">
      <dsp:nvSpPr>
        <dsp:cNvPr id="0" name=""/>
        <dsp:cNvSpPr/>
      </dsp:nvSpPr>
      <dsp:spPr>
        <a:xfrm>
          <a:off x="0" y="15223"/>
          <a:ext cx="10039738" cy="4334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dirty="0"/>
            <a:t>B. Critical Competencies</a:t>
          </a:r>
          <a:r>
            <a:rPr lang="en-US" sz="1900" kern="1200" dirty="0"/>
            <a:t>:</a:t>
          </a:r>
          <a:endParaRPr lang="en-IN" sz="1900" kern="1200" dirty="0"/>
        </a:p>
      </dsp:txBody>
      <dsp:txXfrm>
        <a:off x="21161" y="36384"/>
        <a:ext cx="9997416" cy="391163"/>
      </dsp:txXfrm>
    </dsp:sp>
    <dsp:sp modelId="{7012F97D-6848-4C66-8A19-DFAE2D4E6596}">
      <dsp:nvSpPr>
        <dsp:cNvPr id="0" name=""/>
        <dsp:cNvSpPr/>
      </dsp:nvSpPr>
      <dsp:spPr>
        <a:xfrm>
          <a:off x="0" y="448708"/>
          <a:ext cx="10039738" cy="2005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8762" tIns="22860" rIns="128016" bIns="22860" numCol="1" spcCol="1270" anchor="t" anchorCtr="0">
          <a:noAutofit/>
        </a:bodyPr>
        <a:lstStyle/>
        <a:p>
          <a:pPr marL="171450" lvl="1" indent="-171450" algn="l" defTabSz="800100">
            <a:lnSpc>
              <a:spcPct val="90000"/>
            </a:lnSpc>
            <a:spcBef>
              <a:spcPct val="0"/>
            </a:spcBef>
            <a:spcAft>
              <a:spcPct val="20000"/>
            </a:spcAft>
            <a:buChar char="•"/>
          </a:pPr>
          <a:endParaRPr lang="en-IN" sz="1800" kern="1200" dirty="0"/>
        </a:p>
        <a:p>
          <a:pPr marL="171450" lvl="1" indent="-171450" algn="l" defTabSz="800100">
            <a:lnSpc>
              <a:spcPct val="90000"/>
            </a:lnSpc>
            <a:spcBef>
              <a:spcPct val="0"/>
            </a:spcBef>
            <a:spcAft>
              <a:spcPct val="20000"/>
            </a:spcAft>
            <a:buChar char="•"/>
          </a:pPr>
          <a:r>
            <a:rPr lang="en-US" sz="1800" kern="1200" dirty="0"/>
            <a:t>Knowledge of IoT and retail technology (e.g., RFID, barcode scanning).</a:t>
          </a:r>
          <a:endParaRPr lang="en-IN" sz="1800" kern="1200" dirty="0"/>
        </a:p>
        <a:p>
          <a:pPr marL="171450" lvl="1" indent="-171450" algn="l" defTabSz="800100">
            <a:lnSpc>
              <a:spcPct val="90000"/>
            </a:lnSpc>
            <a:spcBef>
              <a:spcPct val="0"/>
            </a:spcBef>
            <a:spcAft>
              <a:spcPct val="20000"/>
            </a:spcAft>
            <a:buChar char="•"/>
          </a:pPr>
          <a:r>
            <a:rPr lang="en-US" sz="1800" kern="1200" dirty="0"/>
            <a:t>Strong project management skills for coordinating cross-functional teams.</a:t>
          </a:r>
          <a:endParaRPr lang="en-IN" sz="1800" kern="1200" dirty="0"/>
        </a:p>
        <a:p>
          <a:pPr marL="171450" lvl="1" indent="-171450" algn="l" defTabSz="800100">
            <a:lnSpc>
              <a:spcPct val="90000"/>
            </a:lnSpc>
            <a:spcBef>
              <a:spcPct val="0"/>
            </a:spcBef>
            <a:spcAft>
              <a:spcPct val="20000"/>
            </a:spcAft>
            <a:buChar char="•"/>
          </a:pPr>
          <a:r>
            <a:rPr lang="en-US" sz="1800" kern="1200" dirty="0"/>
            <a:t>Customer-centric mindset to prioritize features based on user needs.</a:t>
          </a:r>
          <a:endParaRPr lang="en-IN" sz="1800" kern="1200" dirty="0"/>
        </a:p>
        <a:p>
          <a:pPr marL="171450" lvl="1" indent="-171450" algn="l" defTabSz="800100">
            <a:lnSpc>
              <a:spcPct val="90000"/>
            </a:lnSpc>
            <a:spcBef>
              <a:spcPct val="0"/>
            </a:spcBef>
            <a:spcAft>
              <a:spcPct val="20000"/>
            </a:spcAft>
            <a:buChar char="•"/>
          </a:pPr>
          <a:r>
            <a:rPr lang="en-US" sz="1800" kern="1200" dirty="0"/>
            <a:t>Effective communication for collaborating with technical and non-technical teams.</a:t>
          </a:r>
          <a:endParaRPr lang="en-IN" sz="1800" kern="1200" dirty="0"/>
        </a:p>
        <a:p>
          <a:pPr marL="171450" lvl="1" indent="-171450" algn="l" defTabSz="800100">
            <a:lnSpc>
              <a:spcPct val="90000"/>
            </a:lnSpc>
            <a:spcBef>
              <a:spcPct val="0"/>
            </a:spcBef>
            <a:spcAft>
              <a:spcPct val="20000"/>
            </a:spcAft>
            <a:buChar char="•"/>
          </a:pPr>
          <a:r>
            <a:rPr lang="en-US" sz="1800" kern="1200" dirty="0"/>
            <a:t>Problem-solving skills to adapt based on testing and feedback.</a:t>
          </a:r>
          <a:endParaRPr lang="en-IN" sz="1800" kern="1200" dirty="0"/>
        </a:p>
        <a:p>
          <a:pPr marL="171450" lvl="1" indent="-171450" algn="l" defTabSz="800100">
            <a:lnSpc>
              <a:spcPct val="90000"/>
            </a:lnSpc>
            <a:spcBef>
              <a:spcPct val="0"/>
            </a:spcBef>
            <a:spcAft>
              <a:spcPct val="20000"/>
            </a:spcAft>
            <a:buChar char="•"/>
          </a:pPr>
          <a:endParaRPr lang="en-IN" sz="1800" kern="1200" dirty="0"/>
        </a:p>
      </dsp:txBody>
      <dsp:txXfrm>
        <a:off x="0" y="448708"/>
        <a:ext cx="10039738" cy="2005830"/>
      </dsp:txXfrm>
    </dsp:sp>
    <dsp:sp modelId="{24FA9DE2-C633-46DD-8E5B-57C565650ECE}">
      <dsp:nvSpPr>
        <dsp:cNvPr id="0" name=""/>
        <dsp:cNvSpPr/>
      </dsp:nvSpPr>
      <dsp:spPr>
        <a:xfrm>
          <a:off x="0" y="2454538"/>
          <a:ext cx="10039738" cy="4334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dirty="0"/>
            <a:t>C . Job Profile/Description</a:t>
          </a:r>
          <a:r>
            <a:rPr lang="en-US" sz="1900" kern="1200" dirty="0"/>
            <a:t>:</a:t>
          </a:r>
          <a:endParaRPr lang="en-IN" sz="1900" kern="1200" dirty="0"/>
        </a:p>
      </dsp:txBody>
      <dsp:txXfrm>
        <a:off x="21161" y="2475699"/>
        <a:ext cx="9997416" cy="391163"/>
      </dsp:txXfrm>
    </dsp:sp>
    <dsp:sp modelId="{481E455E-BF88-4B53-9C74-45DD991265FD}">
      <dsp:nvSpPr>
        <dsp:cNvPr id="0" name=""/>
        <dsp:cNvSpPr/>
      </dsp:nvSpPr>
      <dsp:spPr>
        <a:xfrm>
          <a:off x="0" y="2888023"/>
          <a:ext cx="10039738" cy="2438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8762" tIns="22860" rIns="128016" bIns="22860" numCol="1" spcCol="1270" anchor="t" anchorCtr="0">
          <a:noAutofit/>
        </a:bodyPr>
        <a:lstStyle/>
        <a:p>
          <a:pPr marL="171450" lvl="1" indent="-171450" algn="l" defTabSz="800100">
            <a:lnSpc>
              <a:spcPct val="90000"/>
            </a:lnSpc>
            <a:spcBef>
              <a:spcPct val="0"/>
            </a:spcBef>
            <a:spcAft>
              <a:spcPct val="20000"/>
            </a:spcAft>
            <a:buChar char="•"/>
          </a:pPr>
          <a:endParaRPr lang="en-IN" sz="1800" kern="1200" dirty="0"/>
        </a:p>
        <a:p>
          <a:pPr marL="171450" lvl="1" indent="-171450" algn="l" defTabSz="800100">
            <a:lnSpc>
              <a:spcPct val="90000"/>
            </a:lnSpc>
            <a:spcBef>
              <a:spcPct val="0"/>
            </a:spcBef>
            <a:spcAft>
              <a:spcPct val="20000"/>
            </a:spcAft>
            <a:buChar char="•"/>
          </a:pPr>
          <a:r>
            <a:rPr lang="en-US" sz="1800" b="1" kern="1200" dirty="0"/>
            <a:t>Title</a:t>
          </a:r>
          <a:r>
            <a:rPr lang="en-US" sz="1800" kern="1200" dirty="0"/>
            <a:t>: Product Manager – Smart Shopping Cart</a:t>
          </a:r>
          <a:endParaRPr lang="en-IN" sz="1800" kern="1200" dirty="0"/>
        </a:p>
        <a:p>
          <a:pPr marL="171450" lvl="1" indent="-171450" algn="l" defTabSz="800100">
            <a:lnSpc>
              <a:spcPct val="90000"/>
            </a:lnSpc>
            <a:spcBef>
              <a:spcPct val="0"/>
            </a:spcBef>
            <a:spcAft>
              <a:spcPct val="20000"/>
            </a:spcAft>
            <a:buChar char="•"/>
          </a:pPr>
          <a:r>
            <a:rPr lang="en-US" sz="1800" b="1" kern="1200" dirty="0"/>
            <a:t>Description</a:t>
          </a:r>
          <a:r>
            <a:rPr lang="en-US" sz="1800" kern="1200" dirty="0"/>
            <a:t>: Lead development of a smart shopping cart to streamline the checkout process, enhancing customer experience by reducing queues.</a:t>
          </a:r>
          <a:endParaRPr lang="en-IN" sz="1800" kern="1200" dirty="0"/>
        </a:p>
        <a:p>
          <a:pPr marL="171450" lvl="1" indent="-171450" algn="l" defTabSz="800100">
            <a:lnSpc>
              <a:spcPct val="90000"/>
            </a:lnSpc>
            <a:spcBef>
              <a:spcPct val="0"/>
            </a:spcBef>
            <a:spcAft>
              <a:spcPct val="20000"/>
            </a:spcAft>
            <a:buChar char="•"/>
          </a:pPr>
          <a:r>
            <a:rPr lang="en-US" sz="1800" b="1" kern="1200" dirty="0"/>
            <a:t>Responsibilities</a:t>
          </a:r>
          <a:r>
            <a:rPr lang="en-US" sz="1800" kern="1200" dirty="0"/>
            <a:t>: Oversee product lifecycle, gather customer feedback, manage timelines/budgets, and track post-launch metrics.</a:t>
          </a:r>
          <a:endParaRPr lang="en-IN" sz="1800" kern="1200" dirty="0"/>
        </a:p>
        <a:p>
          <a:pPr marL="171450" lvl="1" indent="-171450" algn="l" defTabSz="800100">
            <a:lnSpc>
              <a:spcPct val="90000"/>
            </a:lnSpc>
            <a:spcBef>
              <a:spcPct val="0"/>
            </a:spcBef>
            <a:spcAft>
              <a:spcPct val="20000"/>
            </a:spcAft>
            <a:buChar char="•"/>
          </a:pPr>
          <a:r>
            <a:rPr lang="en-US" sz="1800" b="1" kern="1200" dirty="0"/>
            <a:t>Qualifications</a:t>
          </a:r>
          <a:r>
            <a:rPr lang="en-US" sz="1800" kern="1200" dirty="0"/>
            <a:t>: Bachelor’s in Product Management or related field; 5+ years in product management; experience with IoT or retail solutions.</a:t>
          </a:r>
          <a:endParaRPr lang="en-IN" sz="1800" kern="1200" dirty="0"/>
        </a:p>
        <a:p>
          <a:pPr marL="171450" lvl="1" indent="-171450" algn="l" defTabSz="800100">
            <a:lnSpc>
              <a:spcPct val="90000"/>
            </a:lnSpc>
            <a:spcBef>
              <a:spcPct val="0"/>
            </a:spcBef>
            <a:spcAft>
              <a:spcPct val="20000"/>
            </a:spcAft>
            <a:buChar char="•"/>
          </a:pPr>
          <a:r>
            <a:rPr lang="en-US" sz="1800" b="1" kern="1200" dirty="0"/>
            <a:t>Benefits</a:t>
          </a:r>
          <a:r>
            <a:rPr lang="en-US" sz="1800" kern="1200" dirty="0"/>
            <a:t>: Competitive salary, growth opportunities, and a collaborative environment.</a:t>
          </a:r>
          <a:endParaRPr lang="en-IN" sz="1800" kern="1200" dirty="0"/>
        </a:p>
      </dsp:txBody>
      <dsp:txXfrm>
        <a:off x="0" y="2888023"/>
        <a:ext cx="10039738" cy="24384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D08D33-EA02-4FC4-B2CA-57457CC7F1AE}">
      <dsp:nvSpPr>
        <dsp:cNvPr id="0" name=""/>
        <dsp:cNvSpPr/>
      </dsp:nvSpPr>
      <dsp:spPr>
        <a:xfrm>
          <a:off x="0" y="3215"/>
          <a:ext cx="9894810" cy="47901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dirty="0"/>
            <a:t>Feedback:</a:t>
          </a:r>
          <a:endParaRPr lang="en-IN" sz="4800" kern="1200" dirty="0"/>
        </a:p>
      </dsp:txBody>
      <dsp:txXfrm>
        <a:off x="23384" y="26599"/>
        <a:ext cx="9848042" cy="432246"/>
      </dsp:txXfrm>
    </dsp:sp>
    <dsp:sp modelId="{037FCEEF-5185-4CED-B074-F52B28F8C58E}">
      <dsp:nvSpPr>
        <dsp:cNvPr id="0" name=""/>
        <dsp:cNvSpPr/>
      </dsp:nvSpPr>
      <dsp:spPr>
        <a:xfrm>
          <a:off x="0" y="482229"/>
          <a:ext cx="9894810" cy="2218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4160" tIns="22860" rIns="128016" bIns="22860" numCol="1" spcCol="1270" anchor="t" anchorCtr="0">
          <a:noAutofit/>
        </a:bodyPr>
        <a:lstStyle/>
        <a:p>
          <a:pPr marL="171450" lvl="1" indent="-171450" algn="l" defTabSz="800100">
            <a:lnSpc>
              <a:spcPct val="90000"/>
            </a:lnSpc>
            <a:spcBef>
              <a:spcPct val="0"/>
            </a:spcBef>
            <a:spcAft>
              <a:spcPct val="20000"/>
            </a:spcAft>
            <a:buChar char="•"/>
          </a:pPr>
          <a:endParaRPr lang="en-IN" sz="1800" kern="1200" dirty="0"/>
        </a:p>
        <a:p>
          <a:pPr marL="171450" lvl="1" indent="-171450" algn="l" defTabSz="800100">
            <a:lnSpc>
              <a:spcPct val="90000"/>
            </a:lnSpc>
            <a:spcBef>
              <a:spcPct val="0"/>
            </a:spcBef>
            <a:spcAft>
              <a:spcPct val="20000"/>
            </a:spcAft>
            <a:buChar char="•"/>
          </a:pPr>
          <a:r>
            <a:rPr lang="en-US" sz="1800" b="1" kern="1200" dirty="0"/>
            <a:t>Candidate 1</a:t>
          </a:r>
          <a:r>
            <a:rPr lang="en-US" sz="1800" kern="1200" dirty="0"/>
            <a:t>: Strong technical background makes them well-suited for managing the technical aspects of the smart shopping cart. However, they could improve in understanding and prioritizing customer needs.</a:t>
          </a:r>
        </a:p>
        <a:p>
          <a:pPr marL="171450" lvl="1" indent="-171450" algn="l" defTabSz="800100">
            <a:lnSpc>
              <a:spcPct val="90000"/>
            </a:lnSpc>
            <a:spcBef>
              <a:spcPct val="0"/>
            </a:spcBef>
            <a:spcAft>
              <a:spcPct val="20000"/>
            </a:spcAft>
            <a:buChar char="•"/>
          </a:pPr>
          <a:endParaRPr lang="en-US" sz="1800" kern="1200" dirty="0"/>
        </a:p>
        <a:p>
          <a:pPr marL="171450" lvl="1" indent="-171450" algn="l" defTabSz="800100">
            <a:lnSpc>
              <a:spcPct val="90000"/>
            </a:lnSpc>
            <a:spcBef>
              <a:spcPct val="0"/>
            </a:spcBef>
            <a:spcAft>
              <a:spcPct val="20000"/>
            </a:spcAft>
            <a:buChar char="•"/>
          </a:pPr>
          <a:r>
            <a:rPr lang="en-US" sz="1800" b="1" kern="1200" dirty="0"/>
            <a:t>Candidate 2</a:t>
          </a:r>
          <a:r>
            <a:rPr lang="en-US" sz="1800" kern="1200" dirty="0"/>
            <a:t>: Excellent understanding of customer needs and communication skills make them a good fit for balancing technical development with customer satisfaction. However, they could benefit from further technical knowledge related to IoT.</a:t>
          </a:r>
        </a:p>
        <a:p>
          <a:pPr marL="171450" lvl="1" indent="-171450" algn="l" defTabSz="800100">
            <a:lnSpc>
              <a:spcPct val="90000"/>
            </a:lnSpc>
            <a:spcBef>
              <a:spcPct val="0"/>
            </a:spcBef>
            <a:spcAft>
              <a:spcPct val="20000"/>
            </a:spcAft>
            <a:buChar char="•"/>
          </a:pPr>
          <a:endParaRPr lang="en-US" sz="1800" kern="1200" dirty="0"/>
        </a:p>
        <a:p>
          <a:pPr marL="171450" lvl="1" indent="-171450" algn="l" defTabSz="800100">
            <a:lnSpc>
              <a:spcPct val="90000"/>
            </a:lnSpc>
            <a:spcBef>
              <a:spcPct val="0"/>
            </a:spcBef>
            <a:spcAft>
              <a:spcPct val="20000"/>
            </a:spcAft>
            <a:buChar char="•"/>
          </a:pPr>
          <a:endParaRPr lang="en-US" sz="1800" kern="1200" dirty="0"/>
        </a:p>
        <a:p>
          <a:pPr marL="171450" lvl="1" indent="-171450" algn="l" defTabSz="800100">
            <a:lnSpc>
              <a:spcPct val="90000"/>
            </a:lnSpc>
            <a:spcBef>
              <a:spcPct val="0"/>
            </a:spcBef>
            <a:spcAft>
              <a:spcPct val="20000"/>
            </a:spcAft>
            <a:buChar char="•"/>
          </a:pPr>
          <a:endParaRPr lang="en-US" sz="1800" kern="1200" dirty="0"/>
        </a:p>
      </dsp:txBody>
      <dsp:txXfrm>
        <a:off x="0" y="482229"/>
        <a:ext cx="9894810" cy="2218876"/>
      </dsp:txXfrm>
    </dsp:sp>
    <dsp:sp modelId="{809A510A-8B39-4E57-A7C0-3D0BE442BB9A}">
      <dsp:nvSpPr>
        <dsp:cNvPr id="0" name=""/>
        <dsp:cNvSpPr/>
      </dsp:nvSpPr>
      <dsp:spPr>
        <a:xfrm>
          <a:off x="0" y="2701106"/>
          <a:ext cx="9894810" cy="47901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dirty="0"/>
            <a:t>Overall Recommendation:</a:t>
          </a:r>
          <a:endParaRPr lang="en-IN" sz="2800" kern="1200" dirty="0"/>
        </a:p>
      </dsp:txBody>
      <dsp:txXfrm>
        <a:off x="23384" y="2724490"/>
        <a:ext cx="9848042" cy="432246"/>
      </dsp:txXfrm>
    </dsp:sp>
    <dsp:sp modelId="{521CE6C9-6B26-424A-9EE9-70304830818C}">
      <dsp:nvSpPr>
        <dsp:cNvPr id="0" name=""/>
        <dsp:cNvSpPr/>
      </dsp:nvSpPr>
      <dsp:spPr>
        <a:xfrm>
          <a:off x="0" y="3180120"/>
          <a:ext cx="9894810" cy="1904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4160" tIns="22860" rIns="128016" bIns="22860" numCol="1" spcCol="1270" anchor="t" anchorCtr="0">
          <a:noAutofit/>
        </a:bodyPr>
        <a:lstStyle/>
        <a:p>
          <a:pPr marL="171450" lvl="1" indent="-171450" algn="l" defTabSz="800100">
            <a:lnSpc>
              <a:spcPct val="90000"/>
            </a:lnSpc>
            <a:spcBef>
              <a:spcPct val="0"/>
            </a:spcBef>
            <a:spcAft>
              <a:spcPct val="20000"/>
            </a:spcAft>
            <a:buChar char="•"/>
          </a:pPr>
          <a:endParaRPr lang="en-IN" sz="1800" kern="1200" dirty="0"/>
        </a:p>
        <a:p>
          <a:pPr marL="171450" lvl="1" indent="-171450" algn="l" defTabSz="800100">
            <a:lnSpc>
              <a:spcPct val="90000"/>
            </a:lnSpc>
            <a:spcBef>
              <a:spcPct val="0"/>
            </a:spcBef>
            <a:spcAft>
              <a:spcPct val="20000"/>
            </a:spcAft>
            <a:buChar char="•"/>
          </a:pPr>
          <a:r>
            <a:rPr lang="en-US" sz="1800" b="1" kern="1200" dirty="0"/>
            <a:t>Candidate 1</a:t>
          </a:r>
          <a:r>
            <a:rPr lang="en-US" sz="1800" kern="1200" dirty="0"/>
            <a:t> may be preferable if technical implementation and integration are the main priorities.</a:t>
          </a:r>
          <a:endParaRPr lang="en-IN" sz="1800" kern="1200" dirty="0"/>
        </a:p>
        <a:p>
          <a:pPr marL="171450" lvl="1" indent="-171450" algn="l" defTabSz="800100">
            <a:lnSpc>
              <a:spcPct val="90000"/>
            </a:lnSpc>
            <a:spcBef>
              <a:spcPct val="0"/>
            </a:spcBef>
            <a:spcAft>
              <a:spcPct val="20000"/>
            </a:spcAft>
            <a:buChar char="•"/>
          </a:pPr>
          <a:endParaRPr lang="en-IN" sz="1800" kern="1200" dirty="0"/>
        </a:p>
        <a:p>
          <a:pPr marL="171450" lvl="1" indent="-171450" algn="l" defTabSz="800100">
            <a:lnSpc>
              <a:spcPct val="90000"/>
            </a:lnSpc>
            <a:spcBef>
              <a:spcPct val="0"/>
            </a:spcBef>
            <a:spcAft>
              <a:spcPct val="20000"/>
            </a:spcAft>
            <a:buChar char="•"/>
          </a:pPr>
          <a:r>
            <a:rPr lang="en-US" sz="1800" b="1" kern="1200" dirty="0"/>
            <a:t>Candidate 2</a:t>
          </a:r>
          <a:r>
            <a:rPr lang="en-US" sz="1800" kern="1200" dirty="0"/>
            <a:t> is recommended if the focus is on a customer-centric approach and communication with diverse teams.</a:t>
          </a:r>
        </a:p>
        <a:p>
          <a:pPr marL="171450" lvl="1" indent="-171450" algn="l" defTabSz="800100">
            <a:lnSpc>
              <a:spcPct val="90000"/>
            </a:lnSpc>
            <a:spcBef>
              <a:spcPct val="0"/>
            </a:spcBef>
            <a:spcAft>
              <a:spcPct val="20000"/>
            </a:spcAft>
            <a:buChar char="•"/>
          </a:pPr>
          <a:endParaRPr lang="en-US" sz="1800" kern="1200" dirty="0"/>
        </a:p>
        <a:p>
          <a:pPr marL="171450" lvl="1" indent="-171450" algn="l" defTabSz="800100">
            <a:lnSpc>
              <a:spcPct val="90000"/>
            </a:lnSpc>
            <a:spcBef>
              <a:spcPct val="0"/>
            </a:spcBef>
            <a:spcAft>
              <a:spcPct val="20000"/>
            </a:spcAft>
            <a:buChar char="•"/>
          </a:pPr>
          <a:endParaRPr lang="en-US" sz="1800" kern="1200" dirty="0"/>
        </a:p>
      </dsp:txBody>
      <dsp:txXfrm>
        <a:off x="0" y="3180120"/>
        <a:ext cx="9894810" cy="190414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11/1/2024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722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11/1/2024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2010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11/1/2024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70401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11/1/2024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52231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11/1/2024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16775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11/1/2024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42260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11/1/2024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40723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11/1/2024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411850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11/1/2024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4398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11/1/2024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708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4010AF38-26DF-48B3-952C-4A9091D6863C}"/>
              </a:ext>
            </a:extLst>
          </p:cNvPr>
          <p:cNvSpPr>
            <a:spLocks noGrp="1"/>
          </p:cNvSpPr>
          <p:nvPr>
            <p:ph type="ctrTitle"/>
          </p:nvPr>
        </p:nvSpPr>
        <p:spPr>
          <a:xfrm>
            <a:off x="435573" y="639097"/>
            <a:ext cx="7989970" cy="3686015"/>
          </a:xfrm>
        </p:spPr>
        <p:txBody>
          <a:bodyPr>
            <a:normAutofit/>
          </a:bodyPr>
          <a:lstStyle/>
          <a:p>
            <a:r>
              <a:rPr lang="en-US" sz="8000" dirty="0"/>
              <a:t>Design Assignment-2</a:t>
            </a:r>
          </a:p>
        </p:txBody>
      </p:sp>
      <p:sp>
        <p:nvSpPr>
          <p:cNvPr id="3" name="Subtitle 2">
            <a:extLst>
              <a:ext uri="{FF2B5EF4-FFF2-40B4-BE49-F238E27FC236}">
                <a16:creationId xmlns:a16="http://schemas.microsoft.com/office/drawing/2014/main" id="{37FC2D8F-56D2-4ADF-B439-0E09E7C37894}"/>
              </a:ext>
            </a:extLst>
          </p:cNvPr>
          <p:cNvSpPr>
            <a:spLocks noGrp="1"/>
          </p:cNvSpPr>
          <p:nvPr>
            <p:ph type="subTitle" idx="1"/>
          </p:nvPr>
        </p:nvSpPr>
        <p:spPr>
          <a:xfrm>
            <a:off x="632899" y="4672738"/>
            <a:ext cx="6269347" cy="1784045"/>
          </a:xfrm>
        </p:spPr>
        <p:txBody>
          <a:bodyPr>
            <a:normAutofit fontScale="85000" lnSpcReduction="20000"/>
          </a:bodyPr>
          <a:lstStyle/>
          <a:p>
            <a:r>
              <a:rPr lang="en-US" sz="2400" dirty="0">
                <a:solidFill>
                  <a:schemeClr val="tx1">
                    <a:lumMod val="85000"/>
                    <a:lumOff val="15000"/>
                  </a:schemeClr>
                </a:solidFill>
              </a:rPr>
              <a:t>EC22B1011 - SONU</a:t>
            </a:r>
          </a:p>
          <a:p>
            <a:r>
              <a:rPr lang="en-US" sz="2400" dirty="0">
                <a:solidFill>
                  <a:schemeClr val="tx1">
                    <a:lumMod val="85000"/>
                    <a:lumOff val="15000"/>
                  </a:schemeClr>
                </a:solidFill>
              </a:rPr>
              <a:t>Ec22b1014 – ADVIK</a:t>
            </a:r>
          </a:p>
          <a:p>
            <a:r>
              <a:rPr lang="en-US" sz="2400" dirty="0">
                <a:solidFill>
                  <a:schemeClr val="tx1">
                    <a:lumMod val="85000"/>
                    <a:lumOff val="15000"/>
                  </a:schemeClr>
                </a:solidFill>
              </a:rPr>
              <a:t>EC22B1021 – NIKITA N A</a:t>
            </a:r>
          </a:p>
          <a:p>
            <a:r>
              <a:rPr lang="en-US" sz="2400" dirty="0">
                <a:solidFill>
                  <a:schemeClr val="tx1">
                    <a:lumMod val="85000"/>
                    <a:lumOff val="15000"/>
                  </a:schemeClr>
                </a:solidFill>
              </a:rPr>
              <a:t>EC22B1063 – P SAMARESH</a:t>
            </a:r>
          </a:p>
        </p:txBody>
      </p:sp>
      <p:cxnSp>
        <p:nvCxnSpPr>
          <p:cNvPr id="29" name="Straight Connector 28">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4179"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08AC96E-AA33-4309-B51D-072F59E6EC0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556686" y="1"/>
            <a:ext cx="4635315" cy="6857999"/>
          </a:xfrm>
          <a:prstGeom prst="rect">
            <a:avLst/>
          </a:prstGeom>
        </p:spPr>
      </p:pic>
    </p:spTree>
    <p:extLst>
      <p:ext uri="{BB962C8B-B14F-4D97-AF65-F5344CB8AC3E}">
        <p14:creationId xmlns:p14="http://schemas.microsoft.com/office/powerpoint/2010/main" val="3912747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C1B3C-1AAF-C960-DFBE-B9E67336418F}"/>
              </a:ext>
            </a:extLst>
          </p:cNvPr>
          <p:cNvSpPr>
            <a:spLocks noGrp="1"/>
          </p:cNvSpPr>
          <p:nvPr>
            <p:ph type="title"/>
          </p:nvPr>
        </p:nvSpPr>
        <p:spPr/>
        <p:txBody>
          <a:bodyPr/>
          <a:lstStyle/>
          <a:p>
            <a:r>
              <a:rPr lang="en-US" dirty="0"/>
              <a:t>SUMMARIZED TABLE:</a:t>
            </a:r>
            <a:endParaRPr lang="en-IN" dirty="0"/>
          </a:p>
        </p:txBody>
      </p:sp>
      <p:pic>
        <p:nvPicPr>
          <p:cNvPr id="4" name="Picture 3">
            <a:extLst>
              <a:ext uri="{FF2B5EF4-FFF2-40B4-BE49-F238E27FC236}">
                <a16:creationId xmlns:a16="http://schemas.microsoft.com/office/drawing/2014/main" id="{D1047C58-349F-7DB5-0454-7D45800990F0}"/>
              </a:ext>
            </a:extLst>
          </p:cNvPr>
          <p:cNvPicPr>
            <a:picLocks noChangeAspect="1"/>
          </p:cNvPicPr>
          <p:nvPr/>
        </p:nvPicPr>
        <p:blipFill>
          <a:blip r:embed="rId2"/>
          <a:stretch>
            <a:fillRect/>
          </a:stretch>
        </p:blipFill>
        <p:spPr>
          <a:xfrm>
            <a:off x="1097280" y="2026609"/>
            <a:ext cx="7766801" cy="4019172"/>
          </a:xfrm>
          <a:prstGeom prst="rect">
            <a:avLst/>
          </a:prstGeom>
        </p:spPr>
      </p:pic>
    </p:spTree>
    <p:extLst>
      <p:ext uri="{BB962C8B-B14F-4D97-AF65-F5344CB8AC3E}">
        <p14:creationId xmlns:p14="http://schemas.microsoft.com/office/powerpoint/2010/main" val="12606941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3EE637-F225-007E-6221-B6B32067A723}"/>
              </a:ext>
            </a:extLst>
          </p:cNvPr>
          <p:cNvSpPr txBox="1"/>
          <p:nvPr/>
        </p:nvSpPr>
        <p:spPr>
          <a:xfrm>
            <a:off x="1289569" y="835063"/>
            <a:ext cx="9612862" cy="4520709"/>
          </a:xfrm>
          <a:prstGeom prst="rect">
            <a:avLst/>
          </a:prstGeom>
          <a:noFill/>
        </p:spPr>
        <p:txBody>
          <a:bodyPr wrap="square">
            <a:spAutoFit/>
          </a:bodyPr>
          <a:lstStyle/>
          <a:p>
            <a:r>
              <a:rPr lang="en-IN" b="1" dirty="0">
                <a:solidFill>
                  <a:srgbClr val="FF0000"/>
                </a:solidFill>
              </a:rPr>
              <a:t>EXERCISE: 2 . 2  </a:t>
            </a:r>
          </a:p>
          <a:p>
            <a:r>
              <a:rPr lang="en-IN" b="1" dirty="0">
                <a:solidFill>
                  <a:srgbClr val="00B0F0"/>
                </a:solidFill>
              </a:rPr>
              <a:t>Fixed vs Variable cost for software product usage</a:t>
            </a:r>
          </a:p>
          <a:p>
            <a:endParaRPr lang="en-IN" dirty="0"/>
          </a:p>
          <a:p>
            <a:r>
              <a:rPr lang="en-IN" b="1" dirty="0">
                <a:solidFill>
                  <a:srgbClr val="7030A0"/>
                </a:solidFill>
              </a:rPr>
              <a:t>As a fixed cost: </a:t>
            </a:r>
          </a:p>
          <a:p>
            <a:r>
              <a:rPr lang="en-IN" dirty="0"/>
              <a:t>If the software is purchased outright, the cost can be amortized over the lifetime of the product. This means that the cost is spread out evenly over the years, rather than being incurred all at once.</a:t>
            </a:r>
          </a:p>
          <a:p>
            <a:endParaRPr lang="en-IN" dirty="0"/>
          </a:p>
          <a:p>
            <a:r>
              <a:rPr lang="en-IN" b="1" dirty="0">
                <a:solidFill>
                  <a:srgbClr val="7030A0"/>
                </a:solidFill>
              </a:rPr>
              <a:t>As a variable cost:</a:t>
            </a:r>
          </a:p>
          <a:p>
            <a:r>
              <a:rPr lang="en-IN" dirty="0"/>
              <a:t>If the software is leased or subscription-based, the cost can be directly attributed to the number of units produced. This means that the cost will increase as more units are produced.</a:t>
            </a:r>
          </a:p>
          <a:p>
            <a:endParaRPr lang="en-IN" dirty="0"/>
          </a:p>
          <a:p>
            <a:r>
              <a:rPr lang="en-IN" b="1" dirty="0">
                <a:solidFill>
                  <a:srgbClr val="7030A0"/>
                </a:solidFill>
              </a:rPr>
              <a:t>As a semi-variable cost:</a:t>
            </a:r>
          </a:p>
          <a:p>
            <a:r>
              <a:rPr lang="en-IN" dirty="0"/>
              <a:t>If the software is used for both development and production, the cost can be allocated to each based on a predetermined formula. For example, the cost of the software could be allocated 50% to development and 50% to production.</a:t>
            </a:r>
          </a:p>
        </p:txBody>
      </p:sp>
    </p:spTree>
    <p:extLst>
      <p:ext uri="{BB962C8B-B14F-4D97-AF65-F5344CB8AC3E}">
        <p14:creationId xmlns:p14="http://schemas.microsoft.com/office/powerpoint/2010/main" val="3295892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2DC4B0-13C3-FC1C-5E2A-277B547C5E70}"/>
              </a:ext>
            </a:extLst>
          </p:cNvPr>
          <p:cNvPicPr>
            <a:picLocks noChangeAspect="1"/>
          </p:cNvPicPr>
          <p:nvPr/>
        </p:nvPicPr>
        <p:blipFill>
          <a:blip r:embed="rId2"/>
          <a:stretch>
            <a:fillRect/>
          </a:stretch>
        </p:blipFill>
        <p:spPr>
          <a:xfrm>
            <a:off x="828919" y="923770"/>
            <a:ext cx="9273638" cy="5122467"/>
          </a:xfrm>
          <a:prstGeom prst="rect">
            <a:avLst/>
          </a:prstGeom>
        </p:spPr>
      </p:pic>
      <p:sp>
        <p:nvSpPr>
          <p:cNvPr id="5" name="TextBox 4">
            <a:extLst>
              <a:ext uri="{FF2B5EF4-FFF2-40B4-BE49-F238E27FC236}">
                <a16:creationId xmlns:a16="http://schemas.microsoft.com/office/drawing/2014/main" id="{BF6797BF-8DFC-9097-A541-3804701F1F01}"/>
              </a:ext>
            </a:extLst>
          </p:cNvPr>
          <p:cNvSpPr txBox="1"/>
          <p:nvPr/>
        </p:nvSpPr>
        <p:spPr>
          <a:xfrm>
            <a:off x="828919" y="379836"/>
            <a:ext cx="6097554" cy="369332"/>
          </a:xfrm>
          <a:prstGeom prst="rect">
            <a:avLst/>
          </a:prstGeom>
          <a:noFill/>
        </p:spPr>
        <p:txBody>
          <a:bodyPr wrap="square">
            <a:spAutoFit/>
          </a:bodyPr>
          <a:lstStyle/>
          <a:p>
            <a:r>
              <a:rPr lang="en-IN" b="1" dirty="0">
                <a:solidFill>
                  <a:srgbClr val="FF0000"/>
                </a:solidFill>
              </a:rPr>
              <a:t>EXERCISE: 3 . 1:  </a:t>
            </a:r>
          </a:p>
        </p:txBody>
      </p:sp>
    </p:spTree>
    <p:extLst>
      <p:ext uri="{BB962C8B-B14F-4D97-AF65-F5344CB8AC3E}">
        <p14:creationId xmlns:p14="http://schemas.microsoft.com/office/powerpoint/2010/main" val="2719498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9163C5-869D-1BC0-D2C0-4359208ADBEB}"/>
              </a:ext>
            </a:extLst>
          </p:cNvPr>
          <p:cNvSpPr txBox="1"/>
          <p:nvPr/>
        </p:nvSpPr>
        <p:spPr>
          <a:xfrm>
            <a:off x="954157" y="815730"/>
            <a:ext cx="10641496" cy="4524315"/>
          </a:xfrm>
          <a:prstGeom prst="rect">
            <a:avLst/>
          </a:prstGeom>
          <a:noFill/>
        </p:spPr>
        <p:txBody>
          <a:bodyPr wrap="square">
            <a:spAutoFit/>
          </a:bodyPr>
          <a:lstStyle/>
          <a:p>
            <a:r>
              <a:rPr lang="en-IN" sz="2400" dirty="0"/>
              <a:t>The image shows a Value Chain model, which outlines a company's primary and support activities that add value and increase profit margins.</a:t>
            </a:r>
          </a:p>
          <a:p>
            <a:endParaRPr lang="en-IN" sz="2400" dirty="0"/>
          </a:p>
          <a:p>
            <a:r>
              <a:rPr lang="en-IN" sz="2400" dirty="0"/>
              <a:t>In retail technology, like Walmart's smart shopping cart initiative, each element supports seamless product creation and customer satisfaction. </a:t>
            </a:r>
          </a:p>
          <a:p>
            <a:endParaRPr lang="en-IN" sz="2400" dirty="0"/>
          </a:p>
          <a:p>
            <a:r>
              <a:rPr lang="en-IN" sz="2400" dirty="0"/>
              <a:t>Primary activities include sourcing components, assembling, distributing, marketing, and providing service for the carts. </a:t>
            </a:r>
          </a:p>
          <a:p>
            <a:endParaRPr lang="en-IN" sz="2400" dirty="0"/>
          </a:p>
          <a:p>
            <a:r>
              <a:rPr lang="en-IN" sz="2400" dirty="0"/>
              <a:t>Support activities, such as supplier management, R&amp;D, staffing, and infrastructure, enhance these operations, giving Walmart a competitive edge and maximizing value across its chain.</a:t>
            </a:r>
          </a:p>
        </p:txBody>
      </p:sp>
    </p:spTree>
    <p:extLst>
      <p:ext uri="{BB962C8B-B14F-4D97-AF65-F5344CB8AC3E}">
        <p14:creationId xmlns:p14="http://schemas.microsoft.com/office/powerpoint/2010/main" val="2429564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D67A60-C7FD-27A4-74DB-AF233ABB6BF1}"/>
              </a:ext>
            </a:extLst>
          </p:cNvPr>
          <p:cNvPicPr>
            <a:picLocks noChangeAspect="1"/>
          </p:cNvPicPr>
          <p:nvPr/>
        </p:nvPicPr>
        <p:blipFill>
          <a:blip r:embed="rId2"/>
          <a:stretch>
            <a:fillRect/>
          </a:stretch>
        </p:blipFill>
        <p:spPr>
          <a:xfrm>
            <a:off x="2503579" y="477056"/>
            <a:ext cx="8795792" cy="5676091"/>
          </a:xfrm>
          <a:prstGeom prst="rect">
            <a:avLst/>
          </a:prstGeom>
          <a:ln>
            <a:noFill/>
          </a:ln>
          <a:effectLst>
            <a:outerShdw blurRad="190500" algn="tl" rotWithShape="0">
              <a:srgbClr val="000000">
                <a:alpha val="70000"/>
              </a:srgbClr>
            </a:outerShdw>
          </a:effectLst>
        </p:spPr>
      </p:pic>
      <p:sp>
        <p:nvSpPr>
          <p:cNvPr id="5" name="TextBox 4">
            <a:extLst>
              <a:ext uri="{FF2B5EF4-FFF2-40B4-BE49-F238E27FC236}">
                <a16:creationId xmlns:a16="http://schemas.microsoft.com/office/drawing/2014/main" id="{1BAD19EA-8B40-8A6E-86BC-25DE7049DFE2}"/>
              </a:ext>
            </a:extLst>
          </p:cNvPr>
          <p:cNvSpPr txBox="1"/>
          <p:nvPr/>
        </p:nvSpPr>
        <p:spPr>
          <a:xfrm>
            <a:off x="576166" y="292390"/>
            <a:ext cx="1859124" cy="369332"/>
          </a:xfrm>
          <a:prstGeom prst="rect">
            <a:avLst/>
          </a:prstGeom>
          <a:noFill/>
        </p:spPr>
        <p:txBody>
          <a:bodyPr wrap="square">
            <a:spAutoFit/>
          </a:bodyPr>
          <a:lstStyle/>
          <a:p>
            <a:r>
              <a:rPr lang="en-IN" b="1" dirty="0">
                <a:solidFill>
                  <a:srgbClr val="FF0000"/>
                </a:solidFill>
              </a:rPr>
              <a:t>EXERCISE: 3 . 2:  </a:t>
            </a:r>
          </a:p>
        </p:txBody>
      </p:sp>
    </p:spTree>
    <p:extLst>
      <p:ext uri="{BB962C8B-B14F-4D97-AF65-F5344CB8AC3E}">
        <p14:creationId xmlns:p14="http://schemas.microsoft.com/office/powerpoint/2010/main" val="2662211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EDFCEF-E605-C26C-6335-87937F443324}"/>
              </a:ext>
            </a:extLst>
          </p:cNvPr>
          <p:cNvPicPr>
            <a:picLocks noChangeAspect="1"/>
          </p:cNvPicPr>
          <p:nvPr/>
        </p:nvPicPr>
        <p:blipFill>
          <a:blip r:embed="rId2"/>
          <a:stretch>
            <a:fillRect/>
          </a:stretch>
        </p:blipFill>
        <p:spPr>
          <a:xfrm>
            <a:off x="1526570" y="796145"/>
            <a:ext cx="8885375" cy="5474026"/>
          </a:xfrm>
          <a:prstGeom prst="rect">
            <a:avLst/>
          </a:prstGeom>
        </p:spPr>
      </p:pic>
      <p:sp>
        <p:nvSpPr>
          <p:cNvPr id="5" name="TextBox 4">
            <a:extLst>
              <a:ext uri="{FF2B5EF4-FFF2-40B4-BE49-F238E27FC236}">
                <a16:creationId xmlns:a16="http://schemas.microsoft.com/office/drawing/2014/main" id="{6D543AC6-7F38-2A2F-B91C-AF8F5DA2098B}"/>
              </a:ext>
            </a:extLst>
          </p:cNvPr>
          <p:cNvSpPr txBox="1"/>
          <p:nvPr/>
        </p:nvSpPr>
        <p:spPr>
          <a:xfrm>
            <a:off x="520182" y="403163"/>
            <a:ext cx="6097554" cy="369332"/>
          </a:xfrm>
          <a:prstGeom prst="rect">
            <a:avLst/>
          </a:prstGeom>
          <a:noFill/>
        </p:spPr>
        <p:txBody>
          <a:bodyPr wrap="square">
            <a:spAutoFit/>
          </a:bodyPr>
          <a:lstStyle/>
          <a:p>
            <a:r>
              <a:rPr lang="en-IN" b="1" dirty="0">
                <a:solidFill>
                  <a:srgbClr val="FF0000"/>
                </a:solidFill>
              </a:rPr>
              <a:t>EXERCISE: 3 . 2:  </a:t>
            </a:r>
          </a:p>
        </p:txBody>
      </p:sp>
    </p:spTree>
    <p:extLst>
      <p:ext uri="{BB962C8B-B14F-4D97-AF65-F5344CB8AC3E}">
        <p14:creationId xmlns:p14="http://schemas.microsoft.com/office/powerpoint/2010/main" val="1001416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37979-C9E6-B7D3-9903-096EDF6316C8}"/>
              </a:ext>
            </a:extLst>
          </p:cNvPr>
          <p:cNvSpPr>
            <a:spLocks noGrp="1"/>
          </p:cNvSpPr>
          <p:nvPr>
            <p:ph type="title"/>
          </p:nvPr>
        </p:nvSpPr>
        <p:spPr>
          <a:xfrm>
            <a:off x="1066800" y="304800"/>
            <a:ext cx="10058400" cy="1457739"/>
          </a:xfrm>
        </p:spPr>
        <p:txBody>
          <a:bodyPr>
            <a:normAutofit fontScale="90000"/>
          </a:bodyPr>
          <a:lstStyle/>
          <a:p>
            <a:r>
              <a:rPr lang="en-IN" sz="2200" b="1" dirty="0">
                <a:solidFill>
                  <a:srgbClr val="FF0000"/>
                </a:solidFill>
              </a:rPr>
              <a:t>EXERCISE 4:  (Financial Management)</a:t>
            </a:r>
            <a:br>
              <a:rPr lang="en-IN" sz="2000" b="1" dirty="0">
                <a:solidFill>
                  <a:srgbClr val="FF0000"/>
                </a:solidFill>
              </a:rPr>
            </a:br>
            <a:r>
              <a:rPr lang="en-IN" sz="22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Both 4a  and  4b combined</a:t>
            </a:r>
            <a:br>
              <a:rPr lang="en-IN" sz="2000" b="1" dirty="0">
                <a:solidFill>
                  <a:srgbClr val="FF0000"/>
                </a:solidFill>
              </a:rPr>
            </a:br>
            <a:br>
              <a:rPr lang="en-IN" sz="1800" b="1" dirty="0">
                <a:solidFill>
                  <a:srgbClr val="FF0000"/>
                </a:solidFill>
              </a:rPr>
            </a:br>
            <a:r>
              <a:rPr lang="en-IN" sz="2200" b="1" dirty="0">
                <a:effectLst/>
                <a:latin typeface="Calibri" panose="020F0502020204030204" pitchFamily="34" charset="0"/>
                <a:ea typeface="Calibri" panose="020F0502020204030204" pitchFamily="34" charset="0"/>
                <a:cs typeface="Times New Roman" panose="02020603050405020304" pitchFamily="18" charset="0"/>
              </a:rPr>
              <a:t>Comparing  the income statements and Balance sheets for the past two quarters of the current financial year and with previous year :</a:t>
            </a:r>
            <a:endParaRPr lang="en-IN" sz="2000" b="1" dirty="0">
              <a:solidFill>
                <a:srgbClr val="FF0000"/>
              </a:solidFill>
            </a:endParaRPr>
          </a:p>
        </p:txBody>
      </p:sp>
      <p:sp>
        <p:nvSpPr>
          <p:cNvPr id="8" name="TextBox 7">
            <a:extLst>
              <a:ext uri="{FF2B5EF4-FFF2-40B4-BE49-F238E27FC236}">
                <a16:creationId xmlns:a16="http://schemas.microsoft.com/office/drawing/2014/main" id="{2BCF1229-9B72-0CE0-C243-677DF1819E29}"/>
              </a:ext>
            </a:extLst>
          </p:cNvPr>
          <p:cNvSpPr txBox="1"/>
          <p:nvPr/>
        </p:nvSpPr>
        <p:spPr>
          <a:xfrm>
            <a:off x="1066800" y="2067339"/>
            <a:ext cx="2299252" cy="923330"/>
          </a:xfrm>
          <a:prstGeom prst="rect">
            <a:avLst/>
          </a:prstGeom>
          <a:noFill/>
        </p:spPr>
        <p:txBody>
          <a:bodyPr wrap="square">
            <a:spAutoFit/>
          </a:bodyPr>
          <a:lstStyle/>
          <a:p>
            <a:r>
              <a:rPr lang="en-IN" b="1" dirty="0">
                <a:solidFill>
                  <a:srgbClr val="00B0F0"/>
                </a:solidFill>
                <a:latin typeface="Calibri" panose="020F0502020204030204" pitchFamily="34" charset="0"/>
                <a:cs typeface="Times New Roman" panose="02020603050405020304" pitchFamily="18" charset="0"/>
              </a:rPr>
              <a:t> 1. WALMART:</a:t>
            </a:r>
          </a:p>
          <a:p>
            <a:endParaRPr lang="en-IN" b="1" dirty="0">
              <a:solidFill>
                <a:srgbClr val="00B0F0"/>
              </a:solidFill>
              <a:latin typeface="Calibri" panose="020F0502020204030204" pitchFamily="34" charset="0"/>
              <a:cs typeface="Times New Roman" panose="02020603050405020304" pitchFamily="18" charset="0"/>
            </a:endParaRPr>
          </a:p>
          <a:p>
            <a:r>
              <a:rPr lang="en-IN" b="1" dirty="0">
                <a:solidFill>
                  <a:srgbClr val="7030A0"/>
                </a:solidFill>
                <a:latin typeface="Calibri" panose="020F0502020204030204" pitchFamily="34" charset="0"/>
                <a:cs typeface="Times New Roman" panose="02020603050405020304" pitchFamily="18" charset="0"/>
              </a:rPr>
              <a:t>QUARTER 1:</a:t>
            </a:r>
            <a:endParaRPr lang="en-IN" dirty="0">
              <a:solidFill>
                <a:srgbClr val="7030A0"/>
              </a:solidFill>
            </a:endParaRPr>
          </a:p>
        </p:txBody>
      </p:sp>
      <p:pic>
        <p:nvPicPr>
          <p:cNvPr id="9" name="Picture 8">
            <a:extLst>
              <a:ext uri="{FF2B5EF4-FFF2-40B4-BE49-F238E27FC236}">
                <a16:creationId xmlns:a16="http://schemas.microsoft.com/office/drawing/2014/main" id="{B28BDDAD-B4D3-D791-3F41-E9CC235E276D}"/>
              </a:ext>
            </a:extLst>
          </p:cNvPr>
          <p:cNvPicPr>
            <a:picLocks noChangeAspect="1"/>
          </p:cNvPicPr>
          <p:nvPr/>
        </p:nvPicPr>
        <p:blipFill rotWithShape="1">
          <a:blip r:embed="rId2">
            <a:extLst>
              <a:ext uri="{28A0092B-C50C-407E-A947-70E740481C1C}">
                <a14:useLocalDpi xmlns:a14="http://schemas.microsoft.com/office/drawing/2010/main" val="0"/>
              </a:ext>
            </a:extLst>
          </a:blip>
          <a:srcRect b="30935"/>
          <a:stretch/>
        </p:blipFill>
        <p:spPr bwMode="auto">
          <a:xfrm>
            <a:off x="3451786" y="2067339"/>
            <a:ext cx="6900465" cy="400101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39479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455014-274C-95E3-2614-26E47C98A46D}"/>
              </a:ext>
            </a:extLst>
          </p:cNvPr>
          <p:cNvSpPr txBox="1"/>
          <p:nvPr/>
        </p:nvSpPr>
        <p:spPr>
          <a:xfrm>
            <a:off x="973357" y="176741"/>
            <a:ext cx="10734262" cy="2769284"/>
          </a:xfrm>
          <a:prstGeom prst="rect">
            <a:avLst/>
          </a:prstGeom>
          <a:noFill/>
        </p:spPr>
        <p:txBody>
          <a:bodyPr wrap="square">
            <a:spAutoFit/>
          </a:bodyPr>
          <a:lstStyle/>
          <a:p>
            <a:pPr>
              <a:lnSpc>
                <a:spcPct val="107000"/>
              </a:lnSpc>
              <a:spcAft>
                <a:spcPts val="800"/>
              </a:spcAft>
            </a:pPr>
            <a:r>
              <a:rPr lang="en-IN" b="1" kern="100" dirty="0">
                <a:effectLst/>
                <a:latin typeface="Calibri" panose="020F0502020204030204" pitchFamily="34" charset="0"/>
                <a:ea typeface="Calibri" panose="020F0502020204030204" pitchFamily="34" charset="0"/>
                <a:cs typeface="Times New Roman" panose="02020603050405020304" pitchFamily="18" charset="0"/>
              </a:rPr>
              <a:t>Balance Sheet and Liquidity :</a:t>
            </a: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kern="100" dirty="0">
                <a:effectLst/>
                <a:latin typeface="Calibri" panose="020F0502020204030204" pitchFamily="34" charset="0"/>
                <a:ea typeface="Calibri" panose="020F0502020204030204" pitchFamily="34" charset="0"/>
                <a:cs typeface="Times New Roman" panose="02020603050405020304" pitchFamily="18" charset="0"/>
              </a:rPr>
              <a:t>• Cash and cash equivalents of $9.4 billion </a:t>
            </a:r>
          </a:p>
          <a:p>
            <a:pPr>
              <a:lnSpc>
                <a:spcPct val="107000"/>
              </a:lnSpc>
              <a:spcAft>
                <a:spcPts val="800"/>
              </a:spcAft>
            </a:pPr>
            <a:r>
              <a:rPr lang="en-IN" kern="100" dirty="0">
                <a:effectLst/>
                <a:latin typeface="Calibri" panose="020F0502020204030204" pitchFamily="34" charset="0"/>
                <a:ea typeface="Calibri" panose="020F0502020204030204" pitchFamily="34" charset="0"/>
                <a:cs typeface="Times New Roman" panose="02020603050405020304" pitchFamily="18" charset="0"/>
              </a:rPr>
              <a:t>• Total debt of $50.1 billion</a:t>
            </a:r>
          </a:p>
          <a:p>
            <a:pPr>
              <a:lnSpc>
                <a:spcPct val="107000"/>
              </a:lnSpc>
              <a:spcAft>
                <a:spcPts val="800"/>
              </a:spcAft>
            </a:pPr>
            <a:r>
              <a:rPr lang="en-IN" kern="100" dirty="0">
                <a:effectLst/>
                <a:latin typeface="Calibri" panose="020F0502020204030204" pitchFamily="34" charset="0"/>
                <a:ea typeface="Calibri" panose="020F0502020204030204" pitchFamily="34" charset="0"/>
                <a:cs typeface="Times New Roman" panose="02020603050405020304" pitchFamily="18" charset="0"/>
              </a:rPr>
              <a:t>• Operating cash flow of $4.2 billion, a decrease of $0.4 billion </a:t>
            </a:r>
          </a:p>
          <a:p>
            <a:pPr>
              <a:lnSpc>
                <a:spcPct val="107000"/>
              </a:lnSpc>
              <a:spcAft>
                <a:spcPts val="800"/>
              </a:spcAft>
            </a:pPr>
            <a:r>
              <a:rPr lang="en-IN" kern="100" dirty="0">
                <a:effectLst/>
                <a:latin typeface="Calibri" panose="020F0502020204030204" pitchFamily="34" charset="0"/>
                <a:ea typeface="Calibri" panose="020F0502020204030204" pitchFamily="34" charset="0"/>
                <a:cs typeface="Times New Roman" panose="02020603050405020304" pitchFamily="18" charset="0"/>
              </a:rPr>
              <a:t>• Free cash flow of negative $0.4 billion, a decrease of $0.6  billion</a:t>
            </a:r>
          </a:p>
          <a:p>
            <a:pPr>
              <a:lnSpc>
                <a:spcPct val="107000"/>
              </a:lnSpc>
              <a:spcAft>
                <a:spcPts val="800"/>
              </a:spcAft>
            </a:pPr>
            <a:r>
              <a:rPr lang="en-IN" kern="100" dirty="0">
                <a:effectLst/>
                <a:latin typeface="Calibri" panose="020F0502020204030204" pitchFamily="34" charset="0"/>
                <a:ea typeface="Calibri" panose="020F0502020204030204" pitchFamily="34" charset="0"/>
                <a:cs typeface="Times New Roman" panose="02020603050405020304" pitchFamily="18" charset="0"/>
              </a:rPr>
              <a:t>• Repurchased 18.0 million shares, or $1.1 billion </a:t>
            </a:r>
          </a:p>
          <a:p>
            <a:pPr>
              <a:lnSpc>
                <a:spcPct val="107000"/>
              </a:lnSpc>
              <a:spcAft>
                <a:spcPts val="800"/>
              </a:spcAft>
            </a:pPr>
            <a:r>
              <a:rPr lang="en-IN" kern="100" dirty="0">
                <a:effectLst/>
                <a:latin typeface="Calibri" panose="020F0502020204030204" pitchFamily="34" charset="0"/>
                <a:ea typeface="Calibri" panose="020F0502020204030204" pitchFamily="34" charset="0"/>
                <a:cs typeface="Times New Roman" panose="02020603050405020304" pitchFamily="18" charset="0"/>
              </a:rPr>
              <a:t>• Inventory of $55.4 billion, a decrease of $1.6 billion.</a:t>
            </a:r>
          </a:p>
        </p:txBody>
      </p:sp>
      <p:pic>
        <p:nvPicPr>
          <p:cNvPr id="4" name="Picture 3">
            <a:extLst>
              <a:ext uri="{FF2B5EF4-FFF2-40B4-BE49-F238E27FC236}">
                <a16:creationId xmlns:a16="http://schemas.microsoft.com/office/drawing/2014/main" id="{5E27DFC8-1520-9876-E8D4-374DF64748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1485" y="3078498"/>
            <a:ext cx="7803731" cy="2816178"/>
          </a:xfrm>
          <a:prstGeom prst="rect">
            <a:avLst/>
          </a:prstGeom>
        </p:spPr>
      </p:pic>
    </p:spTree>
    <p:extLst>
      <p:ext uri="{BB962C8B-B14F-4D97-AF65-F5344CB8AC3E}">
        <p14:creationId xmlns:p14="http://schemas.microsoft.com/office/powerpoint/2010/main" val="2576310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43A9B3C-34D7-E7D9-FE78-F78D2444540E}"/>
              </a:ext>
            </a:extLst>
          </p:cNvPr>
          <p:cNvSpPr txBox="1"/>
          <p:nvPr/>
        </p:nvSpPr>
        <p:spPr>
          <a:xfrm>
            <a:off x="649355" y="346973"/>
            <a:ext cx="10999305" cy="2802242"/>
          </a:xfrm>
          <a:prstGeom prst="rect">
            <a:avLst/>
          </a:prstGeom>
          <a:noFill/>
        </p:spPr>
        <p:txBody>
          <a:bodyPr wrap="square">
            <a:spAutoFit/>
          </a:bodyPr>
          <a:lstStyle/>
          <a:p>
            <a:pPr>
              <a:lnSpc>
                <a:spcPct val="107000"/>
              </a:lnSpc>
              <a:spcAft>
                <a:spcPts val="800"/>
              </a:spcAft>
            </a:pPr>
            <a:r>
              <a:rPr lang="en-IN" sz="2000" b="1" kern="100" dirty="0">
                <a:effectLst/>
                <a:latin typeface="Calibri" panose="020F0502020204030204" pitchFamily="34" charset="0"/>
                <a:ea typeface="Calibri" panose="020F0502020204030204" pitchFamily="34" charset="0"/>
                <a:cs typeface="Times New Roman" panose="02020603050405020304" pitchFamily="18" charset="0"/>
              </a:rPr>
              <a:t>Walmart U.S: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Sales reflected strength in transaction counts and unit volumes; like-for-like inflation slightly positive</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 Value-convenience proposition is resonating; share gains primarily driven by upper-income households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 Growth in eCommerce of 22%, led by store-fulfilled pickup &amp; delivery and marketplace</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 Walmart Connect advertising sales grew 26%; strong growth in advertiser counts, including marketplace sellers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 Gross profit rate increased 46 bps; membership income increased; operating expense deleveraged 48 bps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 Inventory declined 4.2% with sustained strong sales and higher in-stock levels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41557F55-B5F6-29F6-0298-3D2FAB4F4470}"/>
              </a:ext>
            </a:extLst>
          </p:cNvPr>
          <p:cNvPicPr>
            <a:picLocks noChangeAspect="1"/>
          </p:cNvPicPr>
          <p:nvPr/>
        </p:nvPicPr>
        <p:blipFill>
          <a:blip r:embed="rId2"/>
          <a:stretch>
            <a:fillRect/>
          </a:stretch>
        </p:blipFill>
        <p:spPr>
          <a:xfrm>
            <a:off x="1410300" y="3429000"/>
            <a:ext cx="9371399" cy="1822892"/>
          </a:xfrm>
          <a:prstGeom prst="rect">
            <a:avLst/>
          </a:prstGeom>
        </p:spPr>
      </p:pic>
    </p:spTree>
    <p:extLst>
      <p:ext uri="{BB962C8B-B14F-4D97-AF65-F5344CB8AC3E}">
        <p14:creationId xmlns:p14="http://schemas.microsoft.com/office/powerpoint/2010/main" val="15670027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716A341-BCA2-B2F1-22A4-36A7A26FF1A8}"/>
              </a:ext>
            </a:extLst>
          </p:cNvPr>
          <p:cNvSpPr txBox="1"/>
          <p:nvPr/>
        </p:nvSpPr>
        <p:spPr>
          <a:xfrm>
            <a:off x="675859" y="508406"/>
            <a:ext cx="10508976" cy="5037276"/>
          </a:xfrm>
          <a:prstGeom prst="rect">
            <a:avLst/>
          </a:prstGeom>
          <a:noFill/>
        </p:spPr>
        <p:txBody>
          <a:bodyPr wrap="square">
            <a:spAutoFit/>
          </a:bodyPr>
          <a:lstStyle/>
          <a:p>
            <a:pPr>
              <a:lnSpc>
                <a:spcPct val="107000"/>
              </a:lnSpc>
              <a:spcAft>
                <a:spcPts val="800"/>
              </a:spcAft>
            </a:pP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Walmart International :</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 Growth in net sales cc of 10.7% led by </a:t>
            </a:r>
            <a:r>
              <a:rPr lang="en-IN" sz="2400" kern="100" dirty="0" err="1">
                <a:effectLst/>
                <a:latin typeface="Calibri" panose="020F0502020204030204" pitchFamily="34" charset="0"/>
                <a:ea typeface="Calibri" panose="020F0502020204030204" pitchFamily="34" charset="0"/>
                <a:cs typeface="Times New Roman" panose="02020603050405020304" pitchFamily="18" charset="0"/>
              </a:rPr>
              <a:t>Walmex</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China and Flipkart</a:t>
            </a:r>
          </a:p>
          <a:p>
            <a:pPr>
              <a:lnSpc>
                <a:spcPct val="107000"/>
              </a:lnSpc>
              <a:spcAft>
                <a:spcPts val="800"/>
              </a:spcAft>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 eCommerce sales up 19%, led by store fulfilled pickup &amp; delivery and marketplace. Penetration up across markets</a:t>
            </a:r>
          </a:p>
          <a:p>
            <a:pPr>
              <a:lnSpc>
                <a:spcPct val="107000"/>
              </a:lnSpc>
              <a:spcAft>
                <a:spcPts val="800"/>
              </a:spcAft>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 Advertising business grew 27%, led by Flipkart and </a:t>
            </a:r>
            <a:r>
              <a:rPr lang="en-IN" sz="2400" kern="100" dirty="0" err="1">
                <a:effectLst/>
                <a:latin typeface="Calibri" panose="020F0502020204030204" pitchFamily="34" charset="0"/>
                <a:ea typeface="Calibri" panose="020F0502020204030204" pitchFamily="34" charset="0"/>
                <a:cs typeface="Times New Roman" panose="02020603050405020304" pitchFamily="18" charset="0"/>
              </a:rPr>
              <a:t>Walmex</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 Strength in food and consumables as well as improved growth in general merchandise</a:t>
            </a:r>
          </a:p>
          <a:p>
            <a:pPr>
              <a:lnSpc>
                <a:spcPct val="107000"/>
              </a:lnSpc>
              <a:spcAft>
                <a:spcPts val="800"/>
              </a:spcAft>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 Gross profit rate increased 32bps due to improved eCommerce margins and growth in higher-margin services </a:t>
            </a:r>
          </a:p>
          <a:p>
            <a:pPr>
              <a:lnSpc>
                <a:spcPct val="107000"/>
              </a:lnSpc>
              <a:spcAft>
                <a:spcPts val="800"/>
              </a:spcAft>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Operating income cc up 27.2% with strength across markets and benefiting from lower losses in eCommerce</a:t>
            </a:r>
          </a:p>
        </p:txBody>
      </p:sp>
    </p:spTree>
    <p:extLst>
      <p:ext uri="{BB962C8B-B14F-4D97-AF65-F5344CB8AC3E}">
        <p14:creationId xmlns:p14="http://schemas.microsoft.com/office/powerpoint/2010/main" val="2146847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51817F-6795-A23C-CAF6-822854C681C1}"/>
              </a:ext>
            </a:extLst>
          </p:cNvPr>
          <p:cNvSpPr txBox="1"/>
          <p:nvPr/>
        </p:nvSpPr>
        <p:spPr>
          <a:xfrm>
            <a:off x="706017" y="214607"/>
            <a:ext cx="10285445" cy="6001643"/>
          </a:xfrm>
          <a:prstGeom prst="rect">
            <a:avLst/>
          </a:prstGeom>
          <a:noFill/>
        </p:spPr>
        <p:txBody>
          <a:bodyPr wrap="square">
            <a:spAutoFit/>
          </a:bodyPr>
          <a:lstStyle/>
          <a:p>
            <a:r>
              <a:rPr lang="en-IN" sz="1600" b="1" dirty="0">
                <a:solidFill>
                  <a:srgbClr val="FF0000"/>
                </a:solidFill>
              </a:rPr>
              <a:t>EXERCISE 1 . 1:    </a:t>
            </a:r>
            <a:r>
              <a:rPr lang="en-IN" sz="1600" b="1" dirty="0">
                <a:solidFill>
                  <a:srgbClr val="00B0F0"/>
                </a:solidFill>
              </a:rPr>
              <a:t>EARLY-STAGE STARTUP GUIDING PRINCIPLES</a:t>
            </a:r>
          </a:p>
          <a:p>
            <a:endParaRPr lang="en-IN" sz="1600" b="1" dirty="0">
              <a:solidFill>
                <a:srgbClr val="00B0F0"/>
              </a:solidFill>
            </a:endParaRPr>
          </a:p>
          <a:p>
            <a:pPr marL="342900" indent="-342900">
              <a:buAutoNum type="arabicPeriod"/>
            </a:pPr>
            <a:r>
              <a:rPr lang="en-IN" sz="1600" b="1" dirty="0">
                <a:solidFill>
                  <a:srgbClr val="7030A0"/>
                </a:solidFill>
              </a:rPr>
              <a:t>Customer-Centric Innovation:</a:t>
            </a:r>
          </a:p>
          <a:p>
            <a:endParaRPr lang="en-IN" sz="1600" b="1" dirty="0">
              <a:solidFill>
                <a:srgbClr val="7030A0"/>
              </a:solidFill>
            </a:endParaRPr>
          </a:p>
          <a:p>
            <a:pPr marL="285750" indent="-285750">
              <a:buFontTx/>
              <a:buChar char="-"/>
            </a:pPr>
            <a:r>
              <a:rPr lang="en-IN" sz="1600" dirty="0"/>
              <a:t>Focus on identifying and solving a specific customer pain point, such as creating a seamless checkout experience with the Smart Cart.  </a:t>
            </a:r>
          </a:p>
          <a:p>
            <a:pPr marL="285750" indent="-285750">
              <a:buFontTx/>
              <a:buChar char="-"/>
            </a:pPr>
            <a:r>
              <a:rPr lang="en-IN" sz="1600" dirty="0"/>
              <a:t> - Regularly gather user feedback to iterate and refine the product.</a:t>
            </a:r>
          </a:p>
          <a:p>
            <a:endParaRPr lang="en-IN" sz="1600" dirty="0"/>
          </a:p>
          <a:p>
            <a:r>
              <a:rPr lang="en-IN" sz="1600" b="1" dirty="0">
                <a:solidFill>
                  <a:srgbClr val="7030A0"/>
                </a:solidFill>
              </a:rPr>
              <a:t>2. Agility and Speed:</a:t>
            </a:r>
          </a:p>
          <a:p>
            <a:endParaRPr lang="en-IN" sz="1600" b="1" dirty="0">
              <a:solidFill>
                <a:srgbClr val="7030A0"/>
              </a:solidFill>
            </a:endParaRPr>
          </a:p>
          <a:p>
            <a:r>
              <a:rPr lang="en-IN" sz="1600" dirty="0"/>
              <a:t> - Prioritize speed in decision-making and product iteration. Rapid prototyping and A/B testing help in refining features based on real-world feedback. </a:t>
            </a:r>
          </a:p>
          <a:p>
            <a:r>
              <a:rPr lang="en-IN" sz="1600" dirty="0"/>
              <a:t>  - Operate in a lean, adaptable manner, ready to pivot based on new information or market demand.</a:t>
            </a:r>
          </a:p>
          <a:p>
            <a:endParaRPr lang="en-IN" sz="1600" dirty="0"/>
          </a:p>
          <a:p>
            <a:r>
              <a:rPr lang="en-IN" sz="1600" b="1" dirty="0">
                <a:solidFill>
                  <a:srgbClr val="7030A0"/>
                </a:solidFill>
              </a:rPr>
              <a:t>3. Resource Efficiency:</a:t>
            </a:r>
          </a:p>
          <a:p>
            <a:endParaRPr lang="en-IN" sz="1600" b="1" dirty="0">
              <a:solidFill>
                <a:srgbClr val="7030A0"/>
              </a:solidFill>
            </a:endParaRPr>
          </a:p>
          <a:p>
            <a:r>
              <a:rPr lang="en-IN" sz="1600" dirty="0"/>
              <a:t> - Optimize resources by minimizing overhead, leveraging shared services, and maintaining a small, multi-functional team.  </a:t>
            </a:r>
          </a:p>
          <a:p>
            <a:r>
              <a:rPr lang="en-IN" sz="1600" dirty="0"/>
              <a:t> - Use open-source software and cloud services to reduce costs and focus investment on critical differentiating technology.</a:t>
            </a:r>
          </a:p>
          <a:p>
            <a:endParaRPr lang="en-IN" sz="1600" dirty="0"/>
          </a:p>
          <a:p>
            <a:r>
              <a:rPr lang="en-IN" sz="1600" b="1" dirty="0">
                <a:solidFill>
                  <a:srgbClr val="7030A0"/>
                </a:solidFill>
              </a:rPr>
              <a:t>4. Scalability Focus:</a:t>
            </a:r>
          </a:p>
          <a:p>
            <a:pPr marL="285750" indent="-285750">
              <a:buFontTx/>
              <a:buChar char="-"/>
            </a:pPr>
            <a:r>
              <a:rPr lang="en-IN" sz="1600" dirty="0"/>
              <a:t>Design the technology and infrastructure with scalability in mind</a:t>
            </a:r>
          </a:p>
          <a:p>
            <a:pPr marL="285750" indent="-285750">
              <a:buFontTx/>
              <a:buChar char="-"/>
            </a:pPr>
            <a:r>
              <a:rPr lang="en-IN" sz="1600" dirty="0"/>
              <a:t>Plan for how the service can expand to new markets or demographics as the startup grows.</a:t>
            </a:r>
          </a:p>
        </p:txBody>
      </p:sp>
    </p:spTree>
    <p:extLst>
      <p:ext uri="{BB962C8B-B14F-4D97-AF65-F5344CB8AC3E}">
        <p14:creationId xmlns:p14="http://schemas.microsoft.com/office/powerpoint/2010/main" val="1497172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1A7C85-D755-B11B-FF39-C5775EF03438}"/>
              </a:ext>
            </a:extLst>
          </p:cNvPr>
          <p:cNvSpPr txBox="1"/>
          <p:nvPr/>
        </p:nvSpPr>
        <p:spPr>
          <a:xfrm>
            <a:off x="622852" y="318052"/>
            <a:ext cx="7964557" cy="407035"/>
          </a:xfrm>
          <a:prstGeom prst="rect">
            <a:avLst/>
          </a:prstGeom>
          <a:noFill/>
        </p:spPr>
        <p:txBody>
          <a:bodyPr wrap="square">
            <a:spAutoFit/>
          </a:bodyPr>
          <a:lstStyle/>
          <a:p>
            <a:pPr>
              <a:lnSpc>
                <a:spcPct val="107000"/>
              </a:lnSpc>
              <a:spcAft>
                <a:spcPts val="800"/>
              </a:spcAft>
            </a:pPr>
            <a:r>
              <a:rPr lang="en-IN" sz="2000" b="1"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QUARTER 2 :</a:t>
            </a:r>
            <a:endParaRPr lang="en-IN" sz="20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F85CEAFA-F2B8-8B37-DCFC-DA1B61F1DCC6}"/>
              </a:ext>
            </a:extLst>
          </p:cNvPr>
          <p:cNvPicPr>
            <a:picLocks noChangeAspect="1"/>
          </p:cNvPicPr>
          <p:nvPr/>
        </p:nvPicPr>
        <p:blipFill rotWithShape="1">
          <a:blip r:embed="rId2">
            <a:extLst>
              <a:ext uri="{28A0092B-C50C-407E-A947-70E740481C1C}">
                <a14:useLocalDpi xmlns:a14="http://schemas.microsoft.com/office/drawing/2010/main" val="0"/>
              </a:ext>
            </a:extLst>
          </a:blip>
          <a:srcRect b="25584"/>
          <a:stretch/>
        </p:blipFill>
        <p:spPr bwMode="auto">
          <a:xfrm>
            <a:off x="5856633" y="725087"/>
            <a:ext cx="5461552" cy="4545496"/>
          </a:xfrm>
          <a:prstGeom prst="rect">
            <a:avLst/>
          </a:prstGeom>
          <a:noFill/>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D4E2396F-42A1-5B4E-2BDE-CFF61E507792}"/>
              </a:ext>
            </a:extLst>
          </p:cNvPr>
          <p:cNvSpPr txBox="1"/>
          <p:nvPr/>
        </p:nvSpPr>
        <p:spPr>
          <a:xfrm>
            <a:off x="622852" y="975441"/>
            <a:ext cx="4916557" cy="4053546"/>
          </a:xfrm>
          <a:prstGeom prst="rect">
            <a:avLst/>
          </a:prstGeom>
          <a:noFill/>
        </p:spPr>
        <p:txBody>
          <a:bodyPr wrap="square">
            <a:spAutoFit/>
          </a:bodyPr>
          <a:lstStyle/>
          <a:p>
            <a:pPr>
              <a:lnSpc>
                <a:spcPct val="107000"/>
              </a:lnSpc>
              <a:spcAft>
                <a:spcPts val="800"/>
              </a:spcAf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Balance Sheet and Liquidity :</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Cash and cash equivalents of $8.8 billion</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 Total debt of $47.0 billion</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 Operating cash flow of $16.4 billion, a decrease of $1.8 billion</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 Free cash flow of $5.9 billion, a decrease of $3.1 billion</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 Repurchased 33.4 million shares YTD, or $2.1 billion</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 Inventory of $55.6 billion, a decrease of $1.1 billion</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925543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8156FB-6ECB-38C0-05C2-7C21CBABACE5}"/>
              </a:ext>
            </a:extLst>
          </p:cNvPr>
          <p:cNvSpPr txBox="1"/>
          <p:nvPr/>
        </p:nvSpPr>
        <p:spPr>
          <a:xfrm>
            <a:off x="795131" y="464009"/>
            <a:ext cx="10707756" cy="1857368"/>
          </a:xfrm>
          <a:prstGeom prst="rect">
            <a:avLst/>
          </a:prstGeom>
          <a:noFill/>
        </p:spPr>
        <p:txBody>
          <a:bodyPr wrap="square">
            <a:spAutoFit/>
          </a:bodyPr>
          <a:lstStyle/>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Walmart’s financials show $8.8 billion in cash for solid liquidity, but with $47.0 billion in debt, higher interest expenses could pressure net income. Operating cash flow decreased by $1.8 billion, and free cash flow by $3.1 billion, indicating possible rises in operating costs and capital investments. The $2.1 billion share buyback boosts shareholder value yet limits cash for growth. Inventory decreased by $1.1 billion, which could reflect efficiency gains but may impact revenue if demand slows. Overall, net income growth appears challenged by increased costs, debt servicing, and reinvestment—insights best verified in Walmart’s full annual report.</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8628B84F-10C6-A857-8588-BEEE923FF7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283" y="2530514"/>
            <a:ext cx="8320074" cy="3605243"/>
          </a:xfrm>
          <a:prstGeom prst="rect">
            <a:avLst/>
          </a:prstGeom>
        </p:spPr>
      </p:pic>
    </p:spTree>
    <p:extLst>
      <p:ext uri="{BB962C8B-B14F-4D97-AF65-F5344CB8AC3E}">
        <p14:creationId xmlns:p14="http://schemas.microsoft.com/office/powerpoint/2010/main" val="3537815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4A155C-E023-F0DF-58DF-ED6568188EA0}"/>
              </a:ext>
            </a:extLst>
          </p:cNvPr>
          <p:cNvSpPr txBox="1"/>
          <p:nvPr/>
        </p:nvSpPr>
        <p:spPr>
          <a:xfrm>
            <a:off x="463826" y="380275"/>
            <a:ext cx="10919792" cy="2868157"/>
          </a:xfrm>
          <a:prstGeom prst="rect">
            <a:avLst/>
          </a:prstGeom>
          <a:noFill/>
        </p:spPr>
        <p:txBody>
          <a:bodyPr wrap="square">
            <a:spAutoFit/>
          </a:bodyPr>
          <a:lstStyle/>
          <a:p>
            <a:pPr>
              <a:lnSpc>
                <a:spcPct val="107000"/>
              </a:lnSpc>
              <a:spcAft>
                <a:spcPts val="800"/>
              </a:spcAft>
            </a:pPr>
            <a:r>
              <a:rPr lang="en-IN" sz="2000" b="1" kern="100" dirty="0">
                <a:effectLst/>
                <a:latin typeface="Calibri" panose="020F0502020204030204" pitchFamily="34" charset="0"/>
                <a:ea typeface="Calibri" panose="020F0502020204030204" pitchFamily="34" charset="0"/>
                <a:cs typeface="Times New Roman" panose="02020603050405020304" pitchFamily="18" charset="0"/>
              </a:rPr>
              <a:t>Walmart U.S :</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Sales reflected strength in transaction counts and unit volumes; like-for-like inflation slightly positive</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Value-convenience proposition is resonating; share gains primarily driven by upper-income households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 Growth in eCommerce of 22%, led by store-fulfilled pickup &amp; delivery and marketplace</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 Walmart Connect advertising sales grew 26%; strong growth in advertiser counts, including marketplace sellers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 Gross profit rate increased 46 bps; membership income increased; operating expense deleveraged 48 bps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 Inventory declined 4.2% with sustained strong sales and higher in-stock levels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0B145C7F-F685-F0A2-6DE0-2AE01175EE0A}"/>
              </a:ext>
            </a:extLst>
          </p:cNvPr>
          <p:cNvPicPr>
            <a:picLocks noChangeAspect="1"/>
          </p:cNvPicPr>
          <p:nvPr/>
        </p:nvPicPr>
        <p:blipFill>
          <a:blip r:embed="rId2"/>
          <a:stretch>
            <a:fillRect/>
          </a:stretch>
        </p:blipFill>
        <p:spPr>
          <a:xfrm>
            <a:off x="853742" y="3429000"/>
            <a:ext cx="9973283" cy="2027243"/>
          </a:xfrm>
          <a:prstGeom prst="rect">
            <a:avLst/>
          </a:prstGeom>
        </p:spPr>
      </p:pic>
    </p:spTree>
    <p:extLst>
      <p:ext uri="{BB962C8B-B14F-4D97-AF65-F5344CB8AC3E}">
        <p14:creationId xmlns:p14="http://schemas.microsoft.com/office/powerpoint/2010/main" val="10399273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3E219B-26AD-3F11-A25C-A3844FE17293}"/>
              </a:ext>
            </a:extLst>
          </p:cNvPr>
          <p:cNvSpPr txBox="1"/>
          <p:nvPr/>
        </p:nvSpPr>
        <p:spPr>
          <a:xfrm>
            <a:off x="1001756" y="775812"/>
            <a:ext cx="10349949" cy="4539512"/>
          </a:xfrm>
          <a:prstGeom prst="rect">
            <a:avLst/>
          </a:prstGeom>
          <a:noFill/>
        </p:spPr>
        <p:txBody>
          <a:bodyPr wrap="square">
            <a:spAutoFit/>
          </a:bodyPr>
          <a:lstStyle/>
          <a:p>
            <a:pPr>
              <a:lnSpc>
                <a:spcPct val="107000"/>
              </a:lnSpc>
              <a:spcAft>
                <a:spcPts val="800"/>
              </a:spcAft>
            </a:pP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Walmart International :</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 Growth in net sales cc1 of 10.7% led by </a:t>
            </a:r>
            <a:r>
              <a:rPr lang="en-IN" sz="2400" kern="100" dirty="0" err="1">
                <a:effectLst/>
                <a:latin typeface="Calibri" panose="020F0502020204030204" pitchFamily="34" charset="0"/>
                <a:ea typeface="Calibri" panose="020F0502020204030204" pitchFamily="34" charset="0"/>
                <a:cs typeface="Times New Roman" panose="02020603050405020304" pitchFamily="18" charset="0"/>
              </a:rPr>
              <a:t>Walmex</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China and Flipkart</a:t>
            </a:r>
          </a:p>
          <a:p>
            <a:pPr>
              <a:lnSpc>
                <a:spcPct val="107000"/>
              </a:lnSpc>
              <a:spcAft>
                <a:spcPts val="800"/>
              </a:spcAft>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 eCommerce sales up 19%, led by store fulfilled pickup &amp; delivery and marketplace. Penetration up across markets</a:t>
            </a:r>
          </a:p>
          <a:p>
            <a:pPr>
              <a:lnSpc>
                <a:spcPct val="107000"/>
              </a:lnSpc>
              <a:spcAft>
                <a:spcPts val="800"/>
              </a:spcAft>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 Advertising business3 grew 27%, led by Flipkart and </a:t>
            </a:r>
            <a:r>
              <a:rPr lang="en-IN" sz="2400" kern="100" dirty="0" err="1">
                <a:effectLst/>
                <a:latin typeface="Calibri" panose="020F0502020204030204" pitchFamily="34" charset="0"/>
                <a:ea typeface="Calibri" panose="020F0502020204030204" pitchFamily="34" charset="0"/>
                <a:cs typeface="Times New Roman" panose="02020603050405020304" pitchFamily="18" charset="0"/>
              </a:rPr>
              <a:t>Walmex</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 Strength in food and consumables as well as improved growth in general merchandise </a:t>
            </a:r>
          </a:p>
          <a:p>
            <a:pPr>
              <a:lnSpc>
                <a:spcPct val="107000"/>
              </a:lnSpc>
              <a:spcAft>
                <a:spcPts val="800"/>
              </a:spcAft>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Gross profit rate increased 32bps due to improved eCommerce margins and growth in higher-margin services• Operating income cc1 up 27.2% with strength across markets and benefiting from lower losses in eCommerce</a:t>
            </a:r>
          </a:p>
        </p:txBody>
      </p:sp>
    </p:spTree>
    <p:extLst>
      <p:ext uri="{BB962C8B-B14F-4D97-AF65-F5344CB8AC3E}">
        <p14:creationId xmlns:p14="http://schemas.microsoft.com/office/powerpoint/2010/main" val="3363230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4CE029-C3DE-BB5E-6981-9DD45E28B847}"/>
              </a:ext>
            </a:extLst>
          </p:cNvPr>
          <p:cNvSpPr txBox="1"/>
          <p:nvPr/>
        </p:nvSpPr>
        <p:spPr>
          <a:xfrm>
            <a:off x="622852" y="373222"/>
            <a:ext cx="6096000" cy="923330"/>
          </a:xfrm>
          <a:prstGeom prst="rect">
            <a:avLst/>
          </a:prstGeom>
          <a:noFill/>
        </p:spPr>
        <p:txBody>
          <a:bodyPr wrap="square">
            <a:spAutoFit/>
          </a:bodyPr>
          <a:lstStyle/>
          <a:p>
            <a:r>
              <a:rPr lang="en-IN" b="1" dirty="0">
                <a:solidFill>
                  <a:srgbClr val="00B0F0"/>
                </a:solidFill>
                <a:latin typeface="Calibri" panose="020F0502020204030204" pitchFamily="34" charset="0"/>
                <a:cs typeface="Times New Roman" panose="02020603050405020304" pitchFamily="18" charset="0"/>
              </a:rPr>
              <a:t>1. D-MART:</a:t>
            </a:r>
          </a:p>
          <a:p>
            <a:endParaRPr lang="en-IN" b="1" dirty="0">
              <a:solidFill>
                <a:srgbClr val="00B0F0"/>
              </a:solidFill>
              <a:latin typeface="Calibri" panose="020F0502020204030204" pitchFamily="34" charset="0"/>
              <a:cs typeface="Times New Roman" panose="02020603050405020304" pitchFamily="18" charset="0"/>
            </a:endParaRPr>
          </a:p>
          <a:p>
            <a:r>
              <a:rPr lang="en-IN" b="1" dirty="0">
                <a:solidFill>
                  <a:srgbClr val="7030A0"/>
                </a:solidFill>
                <a:latin typeface="Calibri" panose="020F0502020204030204" pitchFamily="34" charset="0"/>
                <a:cs typeface="Times New Roman" panose="02020603050405020304" pitchFamily="18" charset="0"/>
              </a:rPr>
              <a:t>QUARTER 1:</a:t>
            </a:r>
            <a:endParaRPr lang="en-IN" dirty="0">
              <a:solidFill>
                <a:srgbClr val="7030A0"/>
              </a:solidFill>
            </a:endParaRPr>
          </a:p>
        </p:txBody>
      </p:sp>
      <p:pic>
        <p:nvPicPr>
          <p:cNvPr id="4" name="Picture 3">
            <a:extLst>
              <a:ext uri="{FF2B5EF4-FFF2-40B4-BE49-F238E27FC236}">
                <a16:creationId xmlns:a16="http://schemas.microsoft.com/office/drawing/2014/main" id="{B750AE65-AD2A-57D3-AF47-BB0FCD3CF43A}"/>
              </a:ext>
            </a:extLst>
          </p:cNvPr>
          <p:cNvPicPr>
            <a:picLocks noChangeAspect="1"/>
          </p:cNvPicPr>
          <p:nvPr/>
        </p:nvPicPr>
        <p:blipFill>
          <a:blip r:embed="rId2"/>
          <a:stretch>
            <a:fillRect/>
          </a:stretch>
        </p:blipFill>
        <p:spPr>
          <a:xfrm>
            <a:off x="846787" y="1296552"/>
            <a:ext cx="10114240" cy="4757396"/>
          </a:xfrm>
          <a:prstGeom prst="rect">
            <a:avLst/>
          </a:prstGeom>
        </p:spPr>
      </p:pic>
    </p:spTree>
    <p:extLst>
      <p:ext uri="{BB962C8B-B14F-4D97-AF65-F5344CB8AC3E}">
        <p14:creationId xmlns:p14="http://schemas.microsoft.com/office/powerpoint/2010/main" val="34254792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8CF80B-411A-0B30-864A-124451467A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6122" y="76200"/>
            <a:ext cx="9257184" cy="6201886"/>
          </a:xfrm>
          <a:prstGeom prst="rect">
            <a:avLst/>
          </a:prstGeom>
        </p:spPr>
      </p:pic>
      <p:sp>
        <p:nvSpPr>
          <p:cNvPr id="4" name="TextBox 3">
            <a:extLst>
              <a:ext uri="{FF2B5EF4-FFF2-40B4-BE49-F238E27FC236}">
                <a16:creationId xmlns:a16="http://schemas.microsoft.com/office/drawing/2014/main" id="{54044BB5-5559-1E2A-71C9-03B9F67A57F4}"/>
              </a:ext>
            </a:extLst>
          </p:cNvPr>
          <p:cNvSpPr txBox="1"/>
          <p:nvPr/>
        </p:nvSpPr>
        <p:spPr>
          <a:xfrm>
            <a:off x="596347" y="576601"/>
            <a:ext cx="1669775" cy="369332"/>
          </a:xfrm>
          <a:prstGeom prst="rect">
            <a:avLst/>
          </a:prstGeom>
          <a:noFill/>
        </p:spPr>
        <p:txBody>
          <a:bodyPr wrap="square">
            <a:spAutoFit/>
          </a:bodyPr>
          <a:lstStyle/>
          <a:p>
            <a:r>
              <a:rPr lang="en-IN" b="1" dirty="0">
                <a:solidFill>
                  <a:srgbClr val="7030A0"/>
                </a:solidFill>
                <a:latin typeface="Calibri" panose="020F0502020204030204" pitchFamily="34" charset="0"/>
                <a:cs typeface="Times New Roman" panose="02020603050405020304" pitchFamily="18" charset="0"/>
              </a:rPr>
              <a:t>QUARTER 2:</a:t>
            </a:r>
            <a:endParaRPr lang="en-IN" dirty="0">
              <a:solidFill>
                <a:srgbClr val="7030A0"/>
              </a:solidFill>
            </a:endParaRPr>
          </a:p>
        </p:txBody>
      </p:sp>
    </p:spTree>
    <p:extLst>
      <p:ext uri="{BB962C8B-B14F-4D97-AF65-F5344CB8AC3E}">
        <p14:creationId xmlns:p14="http://schemas.microsoft.com/office/powerpoint/2010/main" val="14042289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A117B353-9E00-0435-5AE1-2515EDF2B5FD}"/>
              </a:ext>
            </a:extLst>
          </p:cNvPr>
          <p:cNvSpPr txBox="1"/>
          <p:nvPr/>
        </p:nvSpPr>
        <p:spPr>
          <a:xfrm>
            <a:off x="331304" y="158679"/>
            <a:ext cx="11529391" cy="6029279"/>
          </a:xfrm>
          <a:prstGeom prst="rect">
            <a:avLst/>
          </a:prstGeom>
          <a:noFill/>
        </p:spPr>
        <p:txBody>
          <a:bodyPr wrap="square">
            <a:spAutoFit/>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Revenue Growth: Revenue from operations grew by 18.4% year-over-year from ₹11,584.44 crore in Q1 2023 to ₹13,711.87 crore in Q1 2024. This indicates strong operational performance and potentially higher sales volumes or increased store count.</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Cost Management: Total expenses also rose, but at a lower rate than revenue. The increase in expenses (from ₹10,699.55 crore in Q1 2023 to ₹12,675.03 crore in Q1 2024) suggests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DMart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is managing costs effectively despite inflationary pressures.</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Other Expenses: The increase in employee benefits expense and other operational costs (like depreciation) may also indicate higher staffing and infrastructure investments to support store expansion</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operating margin remained relatively stable, indicating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DMart’s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efficiency in managing its operational costs. A consistent margin shows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DMart’s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ability to keep costs in check relative to revenue.</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slight decrease in net profit margin may result from increased expenses in areas such as employee benefits, finance costs, and depreciation, as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DMart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invests in expanding its infrastructure.</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ROE(return on equity) is a crucial metric to gauge the company’s profitability relative to its equity. A strong ROE aligns with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DMart’s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goal to generate returns for shareholders while maintaining financial stability.</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DMart’s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key financial metrics provide insights into its ability to maintain profitability while expanding. The stable operating margin and controlled expenses indicate efficient cost management, which supports growth and expansion goals.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DMart’s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consistent ROE and operating margins reflect its ability to finance growth through internal funds, which could allow it to expand without relying heavily on external debt.</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853301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F993A102-33AA-5518-3FAA-10CA12934C22}"/>
              </a:ext>
            </a:extLst>
          </p:cNvPr>
          <p:cNvGraphicFramePr/>
          <p:nvPr>
            <p:extLst>
              <p:ext uri="{D42A27DB-BD31-4B8C-83A1-F6EECF244321}">
                <p14:modId xmlns:p14="http://schemas.microsoft.com/office/powerpoint/2010/main" val="3365175892"/>
              </p:ext>
            </p:extLst>
          </p:nvPr>
        </p:nvGraphicFramePr>
        <p:xfrm>
          <a:off x="945502" y="458811"/>
          <a:ext cx="9933992" cy="5055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560350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22AD7-E768-9B27-00A1-B7A2DE27B04A}"/>
            </a:ext>
          </a:extLst>
        </p:cNvPr>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20BD3A2B-2758-BE96-76B7-B7A3448C3905}"/>
              </a:ext>
            </a:extLst>
          </p:cNvPr>
          <p:cNvGraphicFramePr/>
          <p:nvPr>
            <p:extLst>
              <p:ext uri="{D42A27DB-BD31-4B8C-83A1-F6EECF244321}">
                <p14:modId xmlns:p14="http://schemas.microsoft.com/office/powerpoint/2010/main" val="2769997039"/>
              </p:ext>
            </p:extLst>
          </p:nvPr>
        </p:nvGraphicFramePr>
        <p:xfrm>
          <a:off x="1076131" y="452603"/>
          <a:ext cx="10039738" cy="53417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23562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829A439-2E6E-8FC4-9EEF-161B0C058B82}"/>
              </a:ext>
            </a:extLst>
          </p:cNvPr>
          <p:cNvGrpSpPr/>
          <p:nvPr/>
        </p:nvGrpSpPr>
        <p:grpSpPr>
          <a:xfrm>
            <a:off x="1129004" y="467158"/>
            <a:ext cx="9933992" cy="661635"/>
            <a:chOff x="0" y="30005"/>
            <a:chExt cx="9933992" cy="661635"/>
          </a:xfrm>
        </p:grpSpPr>
        <p:sp>
          <p:nvSpPr>
            <p:cNvPr id="9" name="Rectangle: Rounded Corners 8">
              <a:extLst>
                <a:ext uri="{FF2B5EF4-FFF2-40B4-BE49-F238E27FC236}">
                  <a16:creationId xmlns:a16="http://schemas.microsoft.com/office/drawing/2014/main" id="{09609184-47D2-6524-8B05-DC8EDAA5087F}"/>
                </a:ext>
              </a:extLst>
            </p:cNvPr>
            <p:cNvSpPr/>
            <p:nvPr/>
          </p:nvSpPr>
          <p:spPr>
            <a:xfrm>
              <a:off x="0" y="30005"/>
              <a:ext cx="9933992" cy="6616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Rectangle: Rounded Corners 4">
              <a:extLst>
                <a:ext uri="{FF2B5EF4-FFF2-40B4-BE49-F238E27FC236}">
                  <a16:creationId xmlns:a16="http://schemas.microsoft.com/office/drawing/2014/main" id="{08A70D0E-F962-BBFA-ECF0-6A22CB4029CE}"/>
                </a:ext>
              </a:extLst>
            </p:cNvPr>
            <p:cNvSpPr txBox="1"/>
            <p:nvPr/>
          </p:nvSpPr>
          <p:spPr>
            <a:xfrm>
              <a:off x="32298" y="62303"/>
              <a:ext cx="9869396" cy="5970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Exercise 5.2: </a:t>
              </a:r>
              <a:r>
                <a:rPr lang="en-IN" sz="2400" dirty="0"/>
                <a:t>Mock Interview Setup</a:t>
              </a:r>
              <a:endParaRPr lang="en-IN" sz="2300" kern="1200" dirty="0"/>
            </a:p>
          </p:txBody>
        </p:sp>
      </p:grpSp>
      <p:sp>
        <p:nvSpPr>
          <p:cNvPr id="5" name="Rectangle 4">
            <a:extLst>
              <a:ext uri="{FF2B5EF4-FFF2-40B4-BE49-F238E27FC236}">
                <a16:creationId xmlns:a16="http://schemas.microsoft.com/office/drawing/2014/main" id="{2408E4BB-D643-0CE6-D5BC-752C06BFFE24}"/>
              </a:ext>
            </a:extLst>
          </p:cNvPr>
          <p:cNvSpPr/>
          <p:nvPr/>
        </p:nvSpPr>
        <p:spPr>
          <a:xfrm>
            <a:off x="1129004" y="2252805"/>
            <a:ext cx="9933992" cy="315408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2" name="Rectangle 2">
            <a:extLst>
              <a:ext uri="{FF2B5EF4-FFF2-40B4-BE49-F238E27FC236}">
                <a16:creationId xmlns:a16="http://schemas.microsoft.com/office/drawing/2014/main" id="{433B5166-5F78-8D0F-78BB-17E2297D5696}"/>
              </a:ext>
            </a:extLst>
          </p:cNvPr>
          <p:cNvSpPr>
            <a:spLocks noChangeArrowheads="1"/>
          </p:cNvSpPr>
          <p:nvPr/>
        </p:nvSpPr>
        <p:spPr bwMode="auto">
          <a:xfrm>
            <a:off x="1161301" y="1451113"/>
            <a:ext cx="10250037" cy="4277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rgbClr val="7030A0"/>
                </a:solidFill>
                <a:effectLst/>
                <a:latin typeface="Arial" panose="020B0604020202020204" pitchFamily="34" charset="0"/>
              </a:rPr>
              <a:t>INTERVIEW SETUP</a:t>
            </a:r>
            <a:r>
              <a:rPr kumimoji="0" lang="en-US" altLang="en-US" sz="1600" b="0" i="0" u="none" strike="noStrike" cap="none" normalizeH="0" baseline="0" dirty="0">
                <a:ln>
                  <a:noFill/>
                </a:ln>
                <a:solidFill>
                  <a:srgbClr val="7030A0"/>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Panel</a:t>
            </a:r>
            <a:r>
              <a:rPr kumimoji="0" lang="en-US" altLang="en-US" sz="1600" b="0" i="0" u="none" strike="noStrike" cap="none" normalizeH="0" baseline="0" dirty="0">
                <a:ln>
                  <a:noFill/>
                </a:ln>
                <a:solidFill>
                  <a:schemeClr val="tx1"/>
                </a:solidFill>
                <a:effectLst/>
                <a:latin typeface="Arial" panose="020B0604020202020204" pitchFamily="34" charset="0"/>
              </a:rPr>
              <a:t>: Head of Engineering (technical questions) and Head of Marketing (customer-centric questions).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Candidates</a:t>
            </a:r>
            <a:r>
              <a:rPr kumimoji="0" lang="en-US" altLang="en-US" sz="1600" b="0" i="0" u="none" strike="noStrike" cap="none" normalizeH="0" baseline="0" dirty="0">
                <a:ln>
                  <a:noFill/>
                </a:ln>
                <a:solidFill>
                  <a:schemeClr val="tx1"/>
                </a:solidFill>
                <a:effectLst/>
                <a:latin typeface="Arial" panose="020B0604020202020204" pitchFamily="34" charset="0"/>
              </a:rPr>
              <a:t>: Two candidates, one with IoT background (Candidate 1) and one with strong customer focus (Candidate 2).</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rgbClr val="7030A0"/>
                </a:solidFill>
                <a:effectLst/>
                <a:latin typeface="Arial" panose="020B0604020202020204" pitchFamily="34" charset="0"/>
              </a:rPr>
              <a:t>INTERVIEW QUESTIONS</a:t>
            </a:r>
            <a:r>
              <a:rPr kumimoji="0" lang="en-US" altLang="en-US" sz="1600" b="0" i="0" u="none" strike="noStrike" cap="none" normalizeH="0" baseline="0" dirty="0">
                <a:ln>
                  <a:noFill/>
                </a:ln>
                <a:solidFill>
                  <a:srgbClr val="7030A0"/>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Technical</a:t>
            </a:r>
            <a:r>
              <a:rPr kumimoji="0" lang="en-US" altLang="en-US" sz="1600" b="0" i="0" u="none" strike="noStrike" cap="none" normalizeH="0" baseline="0" dirty="0">
                <a:ln>
                  <a:noFill/>
                </a:ln>
                <a:solidFill>
                  <a:schemeClr val="tx1"/>
                </a:solidFill>
                <a:effectLst/>
                <a:latin typeface="Arial" panose="020B0604020202020204" pitchFamily="34" charset="0"/>
              </a:rPr>
              <a:t>: Experience with IoT, integrating barcode/RFID, and ensuring scalability.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Customer-Centric</a:t>
            </a:r>
            <a:r>
              <a:rPr kumimoji="0" lang="en-US" altLang="en-US" sz="1600" b="0" i="0" u="none" strike="noStrike" cap="none" normalizeH="0" baseline="0" dirty="0">
                <a:ln>
                  <a:noFill/>
                </a:ln>
                <a:solidFill>
                  <a:schemeClr val="tx1"/>
                </a:solidFill>
                <a:effectLst/>
                <a:latin typeface="Arial" panose="020B0604020202020204" pitchFamily="34" charset="0"/>
              </a:rPr>
              <a:t>: Strategies for gathering customer feedback, prioritizing features, and refining products based on market needs.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Project Management</a:t>
            </a:r>
            <a:r>
              <a:rPr kumimoji="0" lang="en-US" altLang="en-US" sz="1600" b="0" i="0" u="none" strike="noStrike" cap="none" normalizeH="0" baseline="0" dirty="0">
                <a:ln>
                  <a:noFill/>
                </a:ln>
                <a:solidFill>
                  <a:schemeClr val="tx1"/>
                </a:solidFill>
                <a:effectLst/>
                <a:latin typeface="Arial" panose="020B0604020202020204" pitchFamily="34" charset="0"/>
              </a:rPr>
              <a:t>: Managing cross-functional teams, communicating delays, and tracking product success metrics.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51009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88EECC-E341-F9F1-6A4C-CD4DBC42F6F1}"/>
              </a:ext>
            </a:extLst>
          </p:cNvPr>
          <p:cNvSpPr txBox="1"/>
          <p:nvPr/>
        </p:nvSpPr>
        <p:spPr>
          <a:xfrm>
            <a:off x="758889" y="265265"/>
            <a:ext cx="10876384" cy="5755422"/>
          </a:xfrm>
          <a:prstGeom prst="rect">
            <a:avLst/>
          </a:prstGeom>
          <a:noFill/>
        </p:spPr>
        <p:txBody>
          <a:bodyPr wrap="square">
            <a:spAutoFit/>
          </a:bodyPr>
          <a:lstStyle/>
          <a:p>
            <a:r>
              <a:rPr lang="en-IN" sz="1600" b="1" dirty="0">
                <a:solidFill>
                  <a:srgbClr val="7030A0"/>
                </a:solidFill>
              </a:rPr>
              <a:t>5. Culture of Experimentation and Learning:</a:t>
            </a:r>
          </a:p>
          <a:p>
            <a:r>
              <a:rPr lang="en-IN" sz="1600" dirty="0"/>
              <a:t> </a:t>
            </a:r>
          </a:p>
          <a:p>
            <a:r>
              <a:rPr lang="en-IN" sz="1600" dirty="0"/>
              <a:t>  - Encourage a test-and-learn approach. Failures are considered learning opportunities that inform better decisions in the future.</a:t>
            </a:r>
          </a:p>
          <a:p>
            <a:r>
              <a:rPr lang="en-IN" sz="1600" dirty="0"/>
              <a:t>  - Embrace a data-driven culture where key metrics guide decisions.</a:t>
            </a:r>
          </a:p>
          <a:p>
            <a:endParaRPr lang="en-IN" sz="1600" dirty="0"/>
          </a:p>
          <a:p>
            <a:r>
              <a:rPr lang="en-IN" sz="1600" b="1" dirty="0">
                <a:solidFill>
                  <a:srgbClr val="7030A0"/>
                </a:solidFill>
              </a:rPr>
              <a:t>6. Building Strong Partnerships:</a:t>
            </a:r>
          </a:p>
          <a:p>
            <a:endParaRPr lang="en-IN" sz="1600" dirty="0"/>
          </a:p>
          <a:p>
            <a:pPr marL="285750" indent="-285750">
              <a:buFontTx/>
              <a:buChar char="-"/>
            </a:pPr>
            <a:r>
              <a:rPr lang="en-IN" sz="1600" dirty="0"/>
              <a:t>Develop relationships with strategic partners early, such as retailers, technology vendors, or payment processors, to enhance capabilities and credibility.  </a:t>
            </a:r>
          </a:p>
          <a:p>
            <a:r>
              <a:rPr lang="en-IN" sz="1600" dirty="0"/>
              <a:t> - Consider co-development or pilot programs with key customers to validate the solution.</a:t>
            </a:r>
          </a:p>
          <a:p>
            <a:endParaRPr lang="en-IN" sz="1600" dirty="0"/>
          </a:p>
          <a:p>
            <a:r>
              <a:rPr lang="en-US" sz="1600" b="1" dirty="0">
                <a:solidFill>
                  <a:srgbClr val="00B0F0"/>
                </a:solidFill>
              </a:rPr>
              <a:t>LARGE COMPANY GUIDING PRINCIPLES</a:t>
            </a:r>
          </a:p>
          <a:p>
            <a:endParaRPr lang="en-US" sz="1600" b="1" dirty="0">
              <a:solidFill>
                <a:srgbClr val="00B0F0"/>
              </a:solidFill>
            </a:endParaRPr>
          </a:p>
          <a:p>
            <a:pPr marL="342900" indent="-342900">
              <a:buAutoNum type="arabicPeriod"/>
            </a:pPr>
            <a:r>
              <a:rPr lang="en-US" sz="1600" b="1" dirty="0">
                <a:solidFill>
                  <a:srgbClr val="7030A0"/>
                </a:solidFill>
              </a:rPr>
              <a:t>Customer Trust and Reliability:</a:t>
            </a:r>
          </a:p>
          <a:p>
            <a:endParaRPr lang="en-US" sz="1600" b="1" dirty="0">
              <a:solidFill>
                <a:srgbClr val="7030A0"/>
              </a:solidFill>
            </a:endParaRPr>
          </a:p>
          <a:p>
            <a:r>
              <a:rPr lang="en-US" sz="1600" dirty="0"/>
              <a:t> - Prioritize reliability and consistency, especially if customers are accustomed to a trusted service experience.  </a:t>
            </a:r>
          </a:p>
          <a:p>
            <a:r>
              <a:rPr lang="en-US" sz="1600" dirty="0"/>
              <a:t> - Maintain strict data privacy and security measures to protect customer information.</a:t>
            </a:r>
          </a:p>
          <a:p>
            <a:endParaRPr lang="en-US" sz="1600" dirty="0"/>
          </a:p>
          <a:p>
            <a:r>
              <a:rPr lang="en-US" sz="1600" b="1" dirty="0">
                <a:solidFill>
                  <a:srgbClr val="7030A0"/>
                </a:solidFill>
              </a:rPr>
              <a:t>2. Operational Excellence and Efficiency:  </a:t>
            </a:r>
          </a:p>
          <a:p>
            <a:endParaRPr lang="en-US" sz="1600" b="1" dirty="0">
              <a:solidFill>
                <a:srgbClr val="7030A0"/>
              </a:solidFill>
            </a:endParaRPr>
          </a:p>
          <a:p>
            <a:r>
              <a:rPr lang="en-US" sz="1600" dirty="0"/>
              <a:t> - Emphasize process optimization and efficiency to scale operations seamlessly across multiple locations or regions.  </a:t>
            </a:r>
          </a:p>
          <a:p>
            <a:r>
              <a:rPr lang="en-US" sz="1600" dirty="0"/>
              <a:t> - Standardize practices across teams and locations for consistent service delivery and cost management.</a:t>
            </a:r>
            <a:endParaRPr lang="en-IN" sz="1600" dirty="0"/>
          </a:p>
        </p:txBody>
      </p:sp>
    </p:spTree>
    <p:extLst>
      <p:ext uri="{BB962C8B-B14F-4D97-AF65-F5344CB8AC3E}">
        <p14:creationId xmlns:p14="http://schemas.microsoft.com/office/powerpoint/2010/main" val="617392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44EED13-455F-0930-AA15-38A25ACCBAF2}"/>
              </a:ext>
            </a:extLst>
          </p:cNvPr>
          <p:cNvGraphicFramePr>
            <a:graphicFrameLocks noGrp="1"/>
          </p:cNvGraphicFramePr>
          <p:nvPr>
            <p:extLst>
              <p:ext uri="{D42A27DB-BD31-4B8C-83A1-F6EECF244321}">
                <p14:modId xmlns:p14="http://schemas.microsoft.com/office/powerpoint/2010/main" val="3263489931"/>
              </p:ext>
            </p:extLst>
          </p:nvPr>
        </p:nvGraphicFramePr>
        <p:xfrm>
          <a:off x="1271803" y="433401"/>
          <a:ext cx="9505054" cy="5315083"/>
        </p:xfrm>
        <a:graphic>
          <a:graphicData uri="http://schemas.openxmlformats.org/drawingml/2006/table">
            <a:tbl>
              <a:tblPr>
                <a:tableStyleId>{22838BEF-8BB2-4498-84A7-C5851F593DF1}</a:tableStyleId>
              </a:tblPr>
              <a:tblGrid>
                <a:gridCol w="1951002">
                  <a:extLst>
                    <a:ext uri="{9D8B030D-6E8A-4147-A177-3AD203B41FA5}">
                      <a16:colId xmlns:a16="http://schemas.microsoft.com/office/drawing/2014/main" val="3141288382"/>
                    </a:ext>
                  </a:extLst>
                </a:gridCol>
                <a:gridCol w="1388851">
                  <a:extLst>
                    <a:ext uri="{9D8B030D-6E8A-4147-A177-3AD203B41FA5}">
                      <a16:colId xmlns:a16="http://schemas.microsoft.com/office/drawing/2014/main" val="45564466"/>
                    </a:ext>
                  </a:extLst>
                </a:gridCol>
                <a:gridCol w="1410893">
                  <a:extLst>
                    <a:ext uri="{9D8B030D-6E8A-4147-A177-3AD203B41FA5}">
                      <a16:colId xmlns:a16="http://schemas.microsoft.com/office/drawing/2014/main" val="1194199695"/>
                    </a:ext>
                  </a:extLst>
                </a:gridCol>
                <a:gridCol w="4754308">
                  <a:extLst>
                    <a:ext uri="{9D8B030D-6E8A-4147-A177-3AD203B41FA5}">
                      <a16:colId xmlns:a16="http://schemas.microsoft.com/office/drawing/2014/main" val="3908731461"/>
                    </a:ext>
                  </a:extLst>
                </a:gridCol>
              </a:tblGrid>
              <a:tr h="830413">
                <a:tc>
                  <a:txBody>
                    <a:bodyPr/>
                    <a:lstStyle/>
                    <a:p>
                      <a:r>
                        <a:rPr lang="en-IN" sz="1800" b="0" dirty="0"/>
                        <a:t>Criteria</a:t>
                      </a:r>
                    </a:p>
                  </a:txBody>
                  <a:tcPr marL="36870" marR="36870" marT="18435" marB="18435" anchor="ctr"/>
                </a:tc>
                <a:tc>
                  <a:txBody>
                    <a:bodyPr/>
                    <a:lstStyle/>
                    <a:p>
                      <a:r>
                        <a:rPr lang="en-US" sz="1800" b="0" dirty="0"/>
                        <a:t>Candidate 1 Score (out of 5)</a:t>
                      </a:r>
                    </a:p>
                  </a:txBody>
                  <a:tcPr marL="36870" marR="36870" marT="18435" marB="18435" anchor="ctr"/>
                </a:tc>
                <a:tc>
                  <a:txBody>
                    <a:bodyPr/>
                    <a:lstStyle/>
                    <a:p>
                      <a:r>
                        <a:rPr lang="en-US" sz="1800" b="0" dirty="0"/>
                        <a:t>Candidate 2 Score (out of 5)</a:t>
                      </a:r>
                    </a:p>
                  </a:txBody>
                  <a:tcPr marL="36870" marR="36870" marT="18435" marB="18435" anchor="ctr"/>
                </a:tc>
                <a:tc>
                  <a:txBody>
                    <a:bodyPr/>
                    <a:lstStyle/>
                    <a:p>
                      <a:r>
                        <a:rPr lang="en-IN" sz="1800" b="0" dirty="0"/>
                        <a:t>Comments</a:t>
                      </a:r>
                    </a:p>
                  </a:txBody>
                  <a:tcPr marL="36870" marR="36870" marT="18435" marB="18435" anchor="ctr"/>
                </a:tc>
                <a:extLst>
                  <a:ext uri="{0D108BD9-81ED-4DB2-BD59-A6C34878D82A}">
                    <a16:rowId xmlns:a16="http://schemas.microsoft.com/office/drawing/2014/main" val="4232113778"/>
                  </a:ext>
                </a:extLst>
              </a:tr>
              <a:tr h="896470">
                <a:tc>
                  <a:txBody>
                    <a:bodyPr/>
                    <a:lstStyle/>
                    <a:p>
                      <a:r>
                        <a:rPr lang="en-IN" sz="1800" b="0" dirty="0"/>
                        <a:t>Technical Knowledge</a:t>
                      </a:r>
                    </a:p>
                  </a:txBody>
                  <a:tcPr marL="36870" marR="36870" marT="18435" marB="18435" anchor="ctr"/>
                </a:tc>
                <a:tc>
                  <a:txBody>
                    <a:bodyPr/>
                    <a:lstStyle/>
                    <a:p>
                      <a:r>
                        <a:rPr lang="en-IN" sz="1800" b="0" dirty="0"/>
                        <a:t>4</a:t>
                      </a:r>
                    </a:p>
                  </a:txBody>
                  <a:tcPr marL="36870" marR="36870" marT="18435" marB="18435" anchor="ctr"/>
                </a:tc>
                <a:tc>
                  <a:txBody>
                    <a:bodyPr/>
                    <a:lstStyle/>
                    <a:p>
                      <a:r>
                        <a:rPr lang="en-IN" sz="1800" b="0"/>
                        <a:t>3</a:t>
                      </a:r>
                    </a:p>
                  </a:txBody>
                  <a:tcPr marL="36870" marR="36870" marT="18435" marB="18435" anchor="ctr"/>
                </a:tc>
                <a:tc>
                  <a:txBody>
                    <a:bodyPr/>
                    <a:lstStyle/>
                    <a:p>
                      <a:r>
                        <a:rPr lang="en-US" sz="1800" b="0" dirty="0"/>
                        <a:t>Candidate 1 has strong experience with IoT and retail tech, while Candidate 2 has general tech knowledge.</a:t>
                      </a:r>
                    </a:p>
                  </a:txBody>
                  <a:tcPr marL="36870" marR="36870" marT="18435" marB="18435" anchor="ctr"/>
                </a:tc>
                <a:extLst>
                  <a:ext uri="{0D108BD9-81ED-4DB2-BD59-A6C34878D82A}">
                    <a16:rowId xmlns:a16="http://schemas.microsoft.com/office/drawing/2014/main" val="3282033667"/>
                  </a:ext>
                </a:extLst>
              </a:tr>
              <a:tr h="896470">
                <a:tc>
                  <a:txBody>
                    <a:bodyPr/>
                    <a:lstStyle/>
                    <a:p>
                      <a:r>
                        <a:rPr lang="en-IN" sz="1800" b="0" dirty="0"/>
                        <a:t>Customer-Centric Approach</a:t>
                      </a:r>
                    </a:p>
                  </a:txBody>
                  <a:tcPr marL="36870" marR="36870" marT="18435" marB="18435" anchor="ctr"/>
                </a:tc>
                <a:tc>
                  <a:txBody>
                    <a:bodyPr/>
                    <a:lstStyle/>
                    <a:p>
                      <a:r>
                        <a:rPr lang="en-IN" sz="1800" b="0" dirty="0"/>
                        <a:t>3</a:t>
                      </a:r>
                    </a:p>
                  </a:txBody>
                  <a:tcPr marL="36870" marR="36870" marT="18435" marB="18435" anchor="ctr"/>
                </a:tc>
                <a:tc>
                  <a:txBody>
                    <a:bodyPr/>
                    <a:lstStyle/>
                    <a:p>
                      <a:r>
                        <a:rPr lang="en-IN" sz="1800" b="0" dirty="0"/>
                        <a:t>5</a:t>
                      </a:r>
                    </a:p>
                  </a:txBody>
                  <a:tcPr marL="36870" marR="36870" marT="18435" marB="18435" anchor="ctr"/>
                </a:tc>
                <a:tc>
                  <a:txBody>
                    <a:bodyPr/>
                    <a:lstStyle/>
                    <a:p>
                      <a:r>
                        <a:rPr lang="en-US" sz="1800" b="0" dirty="0"/>
                        <a:t>Candidate 2 demonstrated a deep understanding of customer needs and prioritizing features accordingly.</a:t>
                      </a:r>
                    </a:p>
                  </a:txBody>
                  <a:tcPr marL="36870" marR="36870" marT="18435" marB="18435" anchor="ctr"/>
                </a:tc>
                <a:extLst>
                  <a:ext uri="{0D108BD9-81ED-4DB2-BD59-A6C34878D82A}">
                    <a16:rowId xmlns:a16="http://schemas.microsoft.com/office/drawing/2014/main" val="8030905"/>
                  </a:ext>
                </a:extLst>
              </a:tr>
              <a:tr h="896470">
                <a:tc>
                  <a:txBody>
                    <a:bodyPr/>
                    <a:lstStyle/>
                    <a:p>
                      <a:r>
                        <a:rPr lang="en-IN" sz="1800" b="0" dirty="0"/>
                        <a:t>Project Management Skills</a:t>
                      </a:r>
                    </a:p>
                  </a:txBody>
                  <a:tcPr marL="36870" marR="36870" marT="18435" marB="18435" anchor="ctr"/>
                </a:tc>
                <a:tc>
                  <a:txBody>
                    <a:bodyPr/>
                    <a:lstStyle/>
                    <a:p>
                      <a:r>
                        <a:rPr lang="en-IN" sz="1800" b="0" dirty="0"/>
                        <a:t>4</a:t>
                      </a:r>
                    </a:p>
                  </a:txBody>
                  <a:tcPr marL="36870" marR="36870" marT="18435" marB="18435" anchor="ctr"/>
                </a:tc>
                <a:tc>
                  <a:txBody>
                    <a:bodyPr/>
                    <a:lstStyle/>
                    <a:p>
                      <a:r>
                        <a:rPr lang="en-IN" sz="1800" b="0" dirty="0"/>
                        <a:t>4</a:t>
                      </a:r>
                    </a:p>
                  </a:txBody>
                  <a:tcPr marL="36870" marR="36870" marT="18435" marB="18435" anchor="ctr"/>
                </a:tc>
                <a:tc>
                  <a:txBody>
                    <a:bodyPr/>
                    <a:lstStyle/>
                    <a:p>
                      <a:r>
                        <a:rPr lang="en-US" sz="1800" b="0" dirty="0"/>
                        <a:t>Both candidates have solid project management skills, with a structured approach to timelines and team handling.</a:t>
                      </a:r>
                    </a:p>
                  </a:txBody>
                  <a:tcPr marL="36870" marR="36870" marT="18435" marB="18435" anchor="ctr"/>
                </a:tc>
                <a:extLst>
                  <a:ext uri="{0D108BD9-81ED-4DB2-BD59-A6C34878D82A}">
                    <a16:rowId xmlns:a16="http://schemas.microsoft.com/office/drawing/2014/main" val="1020979377"/>
                  </a:ext>
                </a:extLst>
              </a:tr>
              <a:tr h="832438">
                <a:tc>
                  <a:txBody>
                    <a:bodyPr/>
                    <a:lstStyle/>
                    <a:p>
                      <a:r>
                        <a:rPr lang="en-IN" sz="1800" b="0" dirty="0"/>
                        <a:t>Problem-Solving Ability</a:t>
                      </a:r>
                    </a:p>
                  </a:txBody>
                  <a:tcPr marL="36870" marR="36870" marT="18435" marB="18435" anchor="ctr"/>
                </a:tc>
                <a:tc>
                  <a:txBody>
                    <a:bodyPr/>
                    <a:lstStyle/>
                    <a:p>
                      <a:r>
                        <a:rPr lang="en-IN" sz="1800" b="0"/>
                        <a:t>4</a:t>
                      </a:r>
                    </a:p>
                  </a:txBody>
                  <a:tcPr marL="36870" marR="36870" marT="18435" marB="18435" anchor="ctr"/>
                </a:tc>
                <a:tc>
                  <a:txBody>
                    <a:bodyPr/>
                    <a:lstStyle/>
                    <a:p>
                      <a:r>
                        <a:rPr lang="en-IN" sz="1800" b="0"/>
                        <a:t>3</a:t>
                      </a:r>
                    </a:p>
                  </a:txBody>
                  <a:tcPr marL="36870" marR="36870" marT="18435" marB="18435" anchor="ctr"/>
                </a:tc>
                <a:tc>
                  <a:txBody>
                    <a:bodyPr/>
                    <a:lstStyle/>
                    <a:p>
                      <a:r>
                        <a:rPr lang="en-US" sz="1800" b="0" dirty="0"/>
                        <a:t>Candidate 1 provided creative solutions for product scalability, while Candidate 2 was less specific.</a:t>
                      </a:r>
                    </a:p>
                  </a:txBody>
                  <a:tcPr marL="36870" marR="36870" marT="18435" marB="18435" anchor="ctr"/>
                </a:tc>
                <a:extLst>
                  <a:ext uri="{0D108BD9-81ED-4DB2-BD59-A6C34878D82A}">
                    <a16:rowId xmlns:a16="http://schemas.microsoft.com/office/drawing/2014/main" val="2910344781"/>
                  </a:ext>
                </a:extLst>
              </a:tr>
              <a:tr h="906013">
                <a:tc>
                  <a:txBody>
                    <a:bodyPr/>
                    <a:lstStyle/>
                    <a:p>
                      <a:r>
                        <a:rPr lang="en-IN" sz="1800" b="0" dirty="0"/>
                        <a:t>Overall Communication Skills</a:t>
                      </a:r>
                    </a:p>
                  </a:txBody>
                  <a:tcPr marL="36870" marR="36870" marT="18435" marB="18435" anchor="ctr"/>
                </a:tc>
                <a:tc>
                  <a:txBody>
                    <a:bodyPr/>
                    <a:lstStyle/>
                    <a:p>
                      <a:r>
                        <a:rPr lang="en-IN" sz="1800" b="0" dirty="0"/>
                        <a:t>3</a:t>
                      </a:r>
                    </a:p>
                  </a:txBody>
                  <a:tcPr marL="36870" marR="36870" marT="18435" marB="18435" anchor="ctr"/>
                </a:tc>
                <a:tc>
                  <a:txBody>
                    <a:bodyPr/>
                    <a:lstStyle/>
                    <a:p>
                      <a:r>
                        <a:rPr lang="en-IN" sz="1800" b="0" dirty="0"/>
                        <a:t>4</a:t>
                      </a:r>
                    </a:p>
                  </a:txBody>
                  <a:tcPr marL="36870" marR="36870" marT="18435" marB="18435" anchor="ctr"/>
                </a:tc>
                <a:tc>
                  <a:txBody>
                    <a:bodyPr/>
                    <a:lstStyle/>
                    <a:p>
                      <a:r>
                        <a:rPr lang="en-US" sz="1800" b="0" dirty="0"/>
                        <a:t>Candidate 2 communicated ideas clearly and effectively, making them easier to understand for non-technical team members.</a:t>
                      </a:r>
                    </a:p>
                  </a:txBody>
                  <a:tcPr marL="36870" marR="36870" marT="18435" marB="18435" anchor="ctr"/>
                </a:tc>
                <a:extLst>
                  <a:ext uri="{0D108BD9-81ED-4DB2-BD59-A6C34878D82A}">
                    <a16:rowId xmlns:a16="http://schemas.microsoft.com/office/drawing/2014/main" val="3649208619"/>
                  </a:ext>
                </a:extLst>
              </a:tr>
            </a:tbl>
          </a:graphicData>
        </a:graphic>
      </p:graphicFrame>
    </p:spTree>
    <p:extLst>
      <p:ext uri="{BB962C8B-B14F-4D97-AF65-F5344CB8AC3E}">
        <p14:creationId xmlns:p14="http://schemas.microsoft.com/office/powerpoint/2010/main" val="26582030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F370B528-6F81-2241-C108-B048CC3E773F}"/>
              </a:ext>
            </a:extLst>
          </p:cNvPr>
          <p:cNvGraphicFramePr/>
          <p:nvPr>
            <p:extLst>
              <p:ext uri="{D42A27DB-BD31-4B8C-83A1-F6EECF244321}">
                <p14:modId xmlns:p14="http://schemas.microsoft.com/office/powerpoint/2010/main" val="1239275959"/>
              </p:ext>
            </p:extLst>
          </p:nvPr>
        </p:nvGraphicFramePr>
        <p:xfrm>
          <a:off x="1031337" y="734819"/>
          <a:ext cx="9894810" cy="50874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15886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EA4456-DCA5-1B61-B157-193EEC1C2343}"/>
              </a:ext>
            </a:extLst>
          </p:cNvPr>
          <p:cNvSpPr txBox="1"/>
          <p:nvPr/>
        </p:nvSpPr>
        <p:spPr>
          <a:xfrm>
            <a:off x="600270" y="324485"/>
            <a:ext cx="11249608" cy="5755422"/>
          </a:xfrm>
          <a:prstGeom prst="rect">
            <a:avLst/>
          </a:prstGeom>
          <a:noFill/>
        </p:spPr>
        <p:txBody>
          <a:bodyPr wrap="square">
            <a:spAutoFit/>
          </a:bodyPr>
          <a:lstStyle/>
          <a:p>
            <a:r>
              <a:rPr lang="en-IN" sz="1600" b="1" dirty="0">
                <a:solidFill>
                  <a:srgbClr val="7030A0"/>
                </a:solidFill>
              </a:rPr>
              <a:t>3. Brand Integrity and Corporate Responsibility:</a:t>
            </a:r>
          </a:p>
          <a:p>
            <a:endParaRPr lang="en-IN" sz="1600" b="1" dirty="0">
              <a:solidFill>
                <a:srgbClr val="7030A0"/>
              </a:solidFill>
            </a:endParaRPr>
          </a:p>
          <a:p>
            <a:pPr marL="285750" indent="-285750">
              <a:buFontTx/>
              <a:buChar char="-"/>
            </a:pPr>
            <a:r>
              <a:rPr lang="en-IN" sz="1600" dirty="0"/>
              <a:t>Ensure all business activities align with the company’s brand values and contribute to a positive public perception.</a:t>
            </a:r>
          </a:p>
          <a:p>
            <a:pPr marL="285750" indent="-285750">
              <a:buFontTx/>
              <a:buChar char="-"/>
            </a:pPr>
            <a:r>
              <a:rPr lang="en-IN" sz="1600" dirty="0"/>
              <a:t>Invest in sustainable practices and social responsibility initiatives, such as environmentally friendly Smart Cart hardware or ethical sourcing.</a:t>
            </a:r>
          </a:p>
          <a:p>
            <a:pPr marL="285750" indent="-285750">
              <a:buFontTx/>
              <a:buChar char="-"/>
            </a:pPr>
            <a:endParaRPr lang="en-IN" sz="1600" dirty="0"/>
          </a:p>
          <a:p>
            <a:r>
              <a:rPr lang="en-IN" sz="1600" b="1" dirty="0">
                <a:solidFill>
                  <a:srgbClr val="7030A0"/>
                </a:solidFill>
              </a:rPr>
              <a:t>4. Innovation with Strategic Focus:   </a:t>
            </a:r>
          </a:p>
          <a:p>
            <a:endParaRPr lang="en-IN" sz="1600" b="1" dirty="0">
              <a:solidFill>
                <a:srgbClr val="7030A0"/>
              </a:solidFill>
            </a:endParaRPr>
          </a:p>
          <a:p>
            <a:pPr marL="285750" indent="-285750">
              <a:buFontTx/>
              <a:buChar char="-"/>
            </a:pPr>
            <a:r>
              <a:rPr lang="en-IN" sz="1600" dirty="0"/>
              <a:t>While innovation remains important, it’s typically more structured, with a focus on incremental improvements or diversification in line with the company’s strategic direction.   </a:t>
            </a:r>
          </a:p>
          <a:p>
            <a:pPr marL="285750" indent="-285750">
              <a:buFontTx/>
              <a:buChar char="-"/>
            </a:pPr>
            <a:r>
              <a:rPr lang="en-IN" sz="1600" dirty="0"/>
              <a:t>Large companies might fund internal R&amp;D or collaborate with startups to explore cutting-edge technologies while mitigating risk.</a:t>
            </a:r>
          </a:p>
          <a:p>
            <a:pPr marL="285750" indent="-285750">
              <a:buFontTx/>
              <a:buChar char="-"/>
            </a:pPr>
            <a:endParaRPr lang="en-IN" sz="1600" dirty="0"/>
          </a:p>
          <a:p>
            <a:r>
              <a:rPr lang="en-IN" sz="1600" b="1" dirty="0">
                <a:solidFill>
                  <a:srgbClr val="7030A0"/>
                </a:solidFill>
              </a:rPr>
              <a:t>5. Data-Driven Insights and Optimization:   </a:t>
            </a:r>
          </a:p>
          <a:p>
            <a:endParaRPr lang="en-IN" sz="1600" b="1" dirty="0">
              <a:solidFill>
                <a:srgbClr val="7030A0"/>
              </a:solidFill>
            </a:endParaRPr>
          </a:p>
          <a:p>
            <a:pPr marL="285750" indent="-285750">
              <a:buFontTx/>
              <a:buChar char="-"/>
            </a:pPr>
            <a:r>
              <a:rPr lang="en-IN" sz="1600" dirty="0"/>
              <a:t>Use sophisticated analytics to understand customer behaviour , optimize in-store experiences, and drive new product features.   </a:t>
            </a:r>
          </a:p>
          <a:p>
            <a:pPr marL="285750" indent="-285750">
              <a:buFontTx/>
              <a:buChar char="-"/>
            </a:pPr>
            <a:r>
              <a:rPr lang="en-IN" sz="1600" dirty="0"/>
              <a:t>Data also informs supply chain management and predictive maintenance for hardware (e.g., ensuring Smart Carts remain operational).</a:t>
            </a:r>
          </a:p>
          <a:p>
            <a:pPr marL="285750" indent="-285750">
              <a:buFontTx/>
              <a:buChar char="-"/>
            </a:pPr>
            <a:endParaRPr lang="en-IN" sz="1600" dirty="0"/>
          </a:p>
          <a:p>
            <a:r>
              <a:rPr lang="en-IN" sz="1600" b="1" dirty="0">
                <a:solidFill>
                  <a:srgbClr val="7030A0"/>
                </a:solidFill>
              </a:rPr>
              <a:t>6. Risk Management and Compliance:  </a:t>
            </a:r>
          </a:p>
          <a:p>
            <a:endParaRPr lang="en-IN" sz="1600" b="1" dirty="0">
              <a:solidFill>
                <a:srgbClr val="7030A0"/>
              </a:solidFill>
            </a:endParaRPr>
          </a:p>
          <a:p>
            <a:r>
              <a:rPr lang="en-IN" sz="1600" dirty="0"/>
              <a:t> - A large company must ensure compliance with industry regulations, data protection laws, and safety standards.  </a:t>
            </a:r>
          </a:p>
          <a:p>
            <a:r>
              <a:rPr lang="en-IN" sz="1600" dirty="0"/>
              <a:t>- Strong risk management frameworks are essential to mitigate any financial, operational, or reputational risks.</a:t>
            </a:r>
          </a:p>
        </p:txBody>
      </p:sp>
    </p:spTree>
    <p:extLst>
      <p:ext uri="{BB962C8B-B14F-4D97-AF65-F5344CB8AC3E}">
        <p14:creationId xmlns:p14="http://schemas.microsoft.com/office/powerpoint/2010/main" val="2536985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AF1CF-F749-C940-B166-58CE9A7B363F}"/>
              </a:ext>
            </a:extLst>
          </p:cNvPr>
          <p:cNvSpPr>
            <a:spLocks noGrp="1"/>
          </p:cNvSpPr>
          <p:nvPr>
            <p:ph type="title"/>
          </p:nvPr>
        </p:nvSpPr>
        <p:spPr/>
        <p:txBody>
          <a:bodyPr/>
          <a:lstStyle/>
          <a:p>
            <a:r>
              <a:rPr lang="en-US" dirty="0"/>
              <a:t>SUMMARIZING POINTS:</a:t>
            </a:r>
            <a:endParaRPr lang="en-IN" dirty="0"/>
          </a:p>
        </p:txBody>
      </p:sp>
      <p:pic>
        <p:nvPicPr>
          <p:cNvPr id="3" name="Picture 2">
            <a:extLst>
              <a:ext uri="{FF2B5EF4-FFF2-40B4-BE49-F238E27FC236}">
                <a16:creationId xmlns:a16="http://schemas.microsoft.com/office/drawing/2014/main" id="{408106F4-7A20-251D-9988-28BDA2927877}"/>
              </a:ext>
            </a:extLst>
          </p:cNvPr>
          <p:cNvPicPr>
            <a:picLocks noChangeAspect="1"/>
          </p:cNvPicPr>
          <p:nvPr/>
        </p:nvPicPr>
        <p:blipFill>
          <a:blip r:embed="rId2"/>
          <a:stretch>
            <a:fillRect/>
          </a:stretch>
        </p:blipFill>
        <p:spPr>
          <a:xfrm>
            <a:off x="1097280" y="2155372"/>
            <a:ext cx="9239125" cy="3902626"/>
          </a:xfrm>
          <a:prstGeom prst="rect">
            <a:avLst/>
          </a:prstGeom>
        </p:spPr>
      </p:pic>
    </p:spTree>
    <p:extLst>
      <p:ext uri="{BB962C8B-B14F-4D97-AF65-F5344CB8AC3E}">
        <p14:creationId xmlns:p14="http://schemas.microsoft.com/office/powerpoint/2010/main" val="3460766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A403B01-AC3A-3E18-E07A-5AEBA23EE779}"/>
              </a:ext>
            </a:extLst>
          </p:cNvPr>
          <p:cNvSpPr txBox="1"/>
          <p:nvPr/>
        </p:nvSpPr>
        <p:spPr>
          <a:xfrm>
            <a:off x="1083974" y="449463"/>
            <a:ext cx="9534262" cy="5262979"/>
          </a:xfrm>
          <a:prstGeom prst="rect">
            <a:avLst/>
          </a:prstGeom>
          <a:noFill/>
        </p:spPr>
        <p:txBody>
          <a:bodyPr wrap="square">
            <a:spAutoFit/>
          </a:bodyPr>
          <a:lstStyle/>
          <a:p>
            <a:r>
              <a:rPr lang="en-IN" sz="1600" b="1" dirty="0">
                <a:solidFill>
                  <a:srgbClr val="FF0000"/>
                </a:solidFill>
              </a:rPr>
              <a:t>EXERCISE 1 . 2:   </a:t>
            </a:r>
            <a:r>
              <a:rPr lang="en-IN" sz="1600" b="1" dirty="0">
                <a:solidFill>
                  <a:srgbClr val="00B0F0"/>
                </a:solidFill>
              </a:rPr>
              <a:t>BUSINESS STRATEGY:</a:t>
            </a:r>
          </a:p>
          <a:p>
            <a:endParaRPr lang="en-IN" sz="1600" b="1" dirty="0"/>
          </a:p>
          <a:p>
            <a:pPr marL="285750" indent="-285750">
              <a:buFont typeface="Wingdings" panose="05000000000000000000" pitchFamily="2" charset="2"/>
              <a:buChar char="q"/>
            </a:pPr>
            <a:r>
              <a:rPr lang="en-IN" sz="1600" b="1" dirty="0"/>
              <a:t>Business Objective:</a:t>
            </a:r>
          </a:p>
          <a:p>
            <a:r>
              <a:rPr lang="en-IN" sz="1600" dirty="0"/>
              <a:t>Reduce checkout times and enhance customer shopping experiences in grocery stores. Increase sales and customer satisfaction through technology-driven solutions. </a:t>
            </a:r>
          </a:p>
          <a:p>
            <a:endParaRPr lang="en-IN" sz="1600" dirty="0"/>
          </a:p>
          <a:p>
            <a:pPr marL="285750" indent="-285750">
              <a:buFont typeface="Wingdings" panose="05000000000000000000" pitchFamily="2" charset="2"/>
              <a:buChar char="q"/>
            </a:pPr>
            <a:r>
              <a:rPr lang="en-IN" sz="1600" b="1" dirty="0"/>
              <a:t>Product Overview: </a:t>
            </a:r>
          </a:p>
          <a:p>
            <a:r>
              <a:rPr lang="en-IN" sz="1600" dirty="0"/>
              <a:t>A smart grocery cart equipped with scanning technology that allows customers to scan items as they shop, keeping a running total of their purchases. Features like real-time inventory management, user-friendly interface, and integration with loyalty programs.</a:t>
            </a:r>
          </a:p>
          <a:p>
            <a:endParaRPr lang="en-IN" sz="1600" dirty="0"/>
          </a:p>
          <a:p>
            <a:pPr marL="285750" indent="-285750">
              <a:buFont typeface="Wingdings" panose="05000000000000000000" pitchFamily="2" charset="2"/>
              <a:buChar char="q"/>
            </a:pPr>
            <a:r>
              <a:rPr lang="en-IN" sz="1600" b="1" dirty="0"/>
              <a:t>Technology Integration: </a:t>
            </a:r>
          </a:p>
          <a:p>
            <a:r>
              <a:rPr lang="en-IN" sz="1600" dirty="0"/>
              <a:t>Utilize RFID and barcode scanning technology for seamless item recognition.</a:t>
            </a:r>
          </a:p>
          <a:p>
            <a:r>
              <a:rPr lang="en-IN" sz="1600" dirty="0"/>
              <a:t>Implement IoT connectivity to sync with store inventory systems, ensuring accurate product availability. Develop a mobile app for customers to track their purchases, access promotions, and receive personalized recommendations.</a:t>
            </a:r>
          </a:p>
          <a:p>
            <a:endParaRPr lang="en-IN" sz="1600" dirty="0"/>
          </a:p>
          <a:p>
            <a:pPr marL="285750" indent="-285750">
              <a:buFont typeface="Wingdings" panose="05000000000000000000" pitchFamily="2" charset="2"/>
              <a:buChar char="q"/>
            </a:pPr>
            <a:r>
              <a:rPr lang="en-IN" sz="1600" b="1" dirty="0"/>
              <a:t>Scientific Foundation: </a:t>
            </a:r>
          </a:p>
          <a:p>
            <a:r>
              <a:rPr lang="en-IN" sz="1600" dirty="0"/>
              <a:t>Leverage data analytics to understand customer shopping patterns and preferences, improving inventory management and marketing strategies. Apply machine learning algorithms to enhance the cart’s functionality, such as suggesting items based on previous purchases or optimizing shopping routes in-store.</a:t>
            </a:r>
          </a:p>
        </p:txBody>
      </p:sp>
    </p:spTree>
    <p:extLst>
      <p:ext uri="{BB962C8B-B14F-4D97-AF65-F5344CB8AC3E}">
        <p14:creationId xmlns:p14="http://schemas.microsoft.com/office/powerpoint/2010/main" val="1486220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DFE7BD-73CA-5277-14C3-15B69E6378F7}"/>
              </a:ext>
            </a:extLst>
          </p:cNvPr>
          <p:cNvSpPr txBox="1"/>
          <p:nvPr/>
        </p:nvSpPr>
        <p:spPr>
          <a:xfrm>
            <a:off x="1054494" y="711925"/>
            <a:ext cx="9703701" cy="4770537"/>
          </a:xfrm>
          <a:prstGeom prst="rect">
            <a:avLst/>
          </a:prstGeom>
          <a:noFill/>
        </p:spPr>
        <p:txBody>
          <a:bodyPr wrap="square">
            <a:spAutoFit/>
          </a:bodyPr>
          <a:lstStyle/>
          <a:p>
            <a:pPr marL="285750" indent="-285750">
              <a:buFont typeface="Wingdings" panose="05000000000000000000" pitchFamily="2" charset="2"/>
              <a:buChar char="q"/>
            </a:pPr>
            <a:r>
              <a:rPr lang="en-IN" sz="1600" b="1" dirty="0"/>
              <a:t>Creative Connection:</a:t>
            </a:r>
          </a:p>
          <a:p>
            <a:endParaRPr lang="en-IN" sz="1600" b="1" dirty="0"/>
          </a:p>
          <a:p>
            <a:r>
              <a:rPr lang="en-IN" sz="1600" dirty="0"/>
              <a:t>Foster partnerships with grocery chains to pilot the smart carts, collecting feedback for continuous improvement. Explore eco-friendly materials and energy-efficient designs to appeal to environmentally conscious consumers. Integrate augmented reality features for in-cart navigation and promotional displays, creating an engaging shopping experience.</a:t>
            </a:r>
          </a:p>
          <a:p>
            <a:endParaRPr lang="en-IN" sz="1600" dirty="0"/>
          </a:p>
          <a:p>
            <a:pPr marL="285750" indent="-285750">
              <a:buFont typeface="Wingdings" panose="05000000000000000000" pitchFamily="2" charset="2"/>
              <a:buChar char="q"/>
            </a:pPr>
            <a:r>
              <a:rPr lang="en-IN" sz="1600" b="1" dirty="0"/>
              <a:t>Market Positioning:</a:t>
            </a:r>
          </a:p>
          <a:p>
            <a:endParaRPr lang="en-IN" sz="1600" b="1" dirty="0"/>
          </a:p>
          <a:p>
            <a:r>
              <a:rPr lang="en-IN" sz="1600" dirty="0"/>
              <a:t>Position the smart grocery cart as an innovative solution for tech-savvy consumers looking for convenience. Highlight benefits such as reduced waiting times and enhanced shopping experiences in marketing campaigns. </a:t>
            </a:r>
          </a:p>
          <a:p>
            <a:endParaRPr lang="en-IN" sz="1600" dirty="0"/>
          </a:p>
          <a:p>
            <a:pPr marL="285750" indent="-285750">
              <a:buFont typeface="Wingdings" panose="05000000000000000000" pitchFamily="2" charset="2"/>
              <a:buChar char="q"/>
            </a:pPr>
            <a:r>
              <a:rPr lang="en-IN" sz="1600" b="1" dirty="0"/>
              <a:t>Growth Strategy:</a:t>
            </a:r>
          </a:p>
          <a:p>
            <a:endParaRPr lang="en-IN" sz="1600" b="1" dirty="0"/>
          </a:p>
          <a:p>
            <a:r>
              <a:rPr lang="en-IN" sz="1600" dirty="0"/>
              <a:t>Expand the technology to include features like automatic checkout and payment processing.</a:t>
            </a:r>
          </a:p>
          <a:p>
            <a:r>
              <a:rPr lang="en-IN" sz="1600" dirty="0"/>
              <a:t>Explore international markets and adapt the product to local shopping habits and preferences.</a:t>
            </a:r>
          </a:p>
          <a:p>
            <a:r>
              <a:rPr lang="en-IN" sz="1600" dirty="0"/>
              <a:t>By strategically aligning business objectives, product features, technology capabilities, and scientific insights, the smart grocery cart can significantly enhance the grocery shopping experience, leading to increased customer loyalty and market share.</a:t>
            </a:r>
          </a:p>
        </p:txBody>
      </p:sp>
    </p:spTree>
    <p:extLst>
      <p:ext uri="{BB962C8B-B14F-4D97-AF65-F5344CB8AC3E}">
        <p14:creationId xmlns:p14="http://schemas.microsoft.com/office/powerpoint/2010/main" val="195044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483995-D4C0-923B-D0CA-AAAD4965769E}"/>
              </a:ext>
            </a:extLst>
          </p:cNvPr>
          <p:cNvPicPr>
            <a:picLocks noChangeAspect="1"/>
          </p:cNvPicPr>
          <p:nvPr/>
        </p:nvPicPr>
        <p:blipFill>
          <a:blip r:embed="rId2"/>
          <a:stretch>
            <a:fillRect/>
          </a:stretch>
        </p:blipFill>
        <p:spPr>
          <a:xfrm>
            <a:off x="3620278" y="551060"/>
            <a:ext cx="7974563" cy="523061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9" name="TextBox 8">
            <a:extLst>
              <a:ext uri="{FF2B5EF4-FFF2-40B4-BE49-F238E27FC236}">
                <a16:creationId xmlns:a16="http://schemas.microsoft.com/office/drawing/2014/main" id="{881A0275-0117-F59A-781A-105F1051CB84}"/>
              </a:ext>
            </a:extLst>
          </p:cNvPr>
          <p:cNvSpPr txBox="1"/>
          <p:nvPr/>
        </p:nvSpPr>
        <p:spPr>
          <a:xfrm>
            <a:off x="386829" y="311216"/>
            <a:ext cx="2748255" cy="4247317"/>
          </a:xfrm>
          <a:prstGeom prst="rect">
            <a:avLst/>
          </a:prstGeom>
          <a:noFill/>
        </p:spPr>
        <p:txBody>
          <a:bodyPr wrap="square">
            <a:spAutoFit/>
          </a:bodyPr>
          <a:lstStyle/>
          <a:p>
            <a:r>
              <a:rPr lang="en-IN" b="1" dirty="0">
                <a:solidFill>
                  <a:srgbClr val="FF0000"/>
                </a:solidFill>
              </a:rPr>
              <a:t>EXERCISE : 2 . 1  </a:t>
            </a:r>
            <a:endParaRPr lang="en-IN" b="1" dirty="0">
              <a:solidFill>
                <a:srgbClr val="7030A0"/>
              </a:solidFill>
            </a:endParaRPr>
          </a:p>
          <a:p>
            <a:r>
              <a:rPr lang="en-IN" b="1" dirty="0">
                <a:solidFill>
                  <a:srgbClr val="7030A0"/>
                </a:solidFill>
              </a:rPr>
              <a:t>A. FIXED VS. VARIABLE COSTS:</a:t>
            </a:r>
          </a:p>
          <a:p>
            <a:endParaRPr lang="en-IN" b="1" dirty="0">
              <a:solidFill>
                <a:srgbClr val="7030A0"/>
              </a:solidFill>
            </a:endParaRPr>
          </a:p>
          <a:p>
            <a:r>
              <a:rPr lang="en-IN" b="1" dirty="0">
                <a:solidFill>
                  <a:srgbClr val="00B0F0"/>
                </a:solidFill>
              </a:rPr>
              <a:t>Fixed Costs:</a:t>
            </a:r>
          </a:p>
          <a:p>
            <a:r>
              <a:rPr lang="en-IN" dirty="0"/>
              <a:t>Costs that do not vary with the number of units produced or service delivered</a:t>
            </a:r>
          </a:p>
          <a:p>
            <a:endParaRPr lang="en-IN" b="1" dirty="0">
              <a:solidFill>
                <a:srgbClr val="00B0F0"/>
              </a:solidFill>
            </a:endParaRPr>
          </a:p>
          <a:p>
            <a:r>
              <a:rPr lang="en-IN" b="1" dirty="0">
                <a:solidFill>
                  <a:srgbClr val="00B0F0"/>
                </a:solidFill>
              </a:rPr>
              <a:t>Variable Costs:</a:t>
            </a:r>
          </a:p>
          <a:p>
            <a:r>
              <a:rPr lang="en-IN" dirty="0"/>
              <a:t>Costs that change with the level of production or service provided):</a:t>
            </a:r>
          </a:p>
          <a:p>
            <a:endParaRPr lang="en-IN" b="1" dirty="0">
              <a:solidFill>
                <a:srgbClr val="00B0F0"/>
              </a:solidFill>
            </a:endParaRPr>
          </a:p>
        </p:txBody>
      </p:sp>
    </p:spTree>
    <p:extLst>
      <p:ext uri="{BB962C8B-B14F-4D97-AF65-F5344CB8AC3E}">
        <p14:creationId xmlns:p14="http://schemas.microsoft.com/office/powerpoint/2010/main" val="2958401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58EF0A-A92F-3A5F-24AA-B21EE4B7223C}"/>
              </a:ext>
            </a:extLst>
          </p:cNvPr>
          <p:cNvPicPr>
            <a:picLocks noChangeAspect="1"/>
          </p:cNvPicPr>
          <p:nvPr/>
        </p:nvPicPr>
        <p:blipFill>
          <a:blip r:embed="rId2"/>
          <a:stretch>
            <a:fillRect/>
          </a:stretch>
        </p:blipFill>
        <p:spPr>
          <a:xfrm>
            <a:off x="4945224" y="532274"/>
            <a:ext cx="6866553" cy="506659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5" name="TextBox 4">
            <a:extLst>
              <a:ext uri="{FF2B5EF4-FFF2-40B4-BE49-F238E27FC236}">
                <a16:creationId xmlns:a16="http://schemas.microsoft.com/office/drawing/2014/main" id="{008DE18B-EDC8-06C0-41FE-818EBCC41B9D}"/>
              </a:ext>
            </a:extLst>
          </p:cNvPr>
          <p:cNvSpPr txBox="1"/>
          <p:nvPr/>
        </p:nvSpPr>
        <p:spPr>
          <a:xfrm>
            <a:off x="492190" y="606919"/>
            <a:ext cx="4453034" cy="3693319"/>
          </a:xfrm>
          <a:prstGeom prst="rect">
            <a:avLst/>
          </a:prstGeom>
          <a:noFill/>
        </p:spPr>
        <p:txBody>
          <a:bodyPr wrap="square">
            <a:spAutoFit/>
          </a:bodyPr>
          <a:lstStyle/>
          <a:p>
            <a:r>
              <a:rPr lang="en-IN" sz="1800" b="1" dirty="0">
                <a:solidFill>
                  <a:srgbClr val="FF0000"/>
                </a:solidFill>
              </a:rPr>
              <a:t>EXERCISE : 2 . 1  </a:t>
            </a:r>
          </a:p>
          <a:p>
            <a:endParaRPr lang="en-IN" sz="1800" b="1" dirty="0">
              <a:solidFill>
                <a:srgbClr val="FF0000"/>
              </a:solidFill>
            </a:endParaRPr>
          </a:p>
          <a:p>
            <a:r>
              <a:rPr lang="en-US" b="1" dirty="0">
                <a:solidFill>
                  <a:srgbClr val="7030A0"/>
                </a:solidFill>
              </a:rPr>
              <a:t>B . D</a:t>
            </a:r>
            <a:r>
              <a:rPr lang="en-US" sz="1800" b="1" dirty="0">
                <a:solidFill>
                  <a:srgbClr val="7030A0"/>
                </a:solidFill>
              </a:rPr>
              <a:t>IRECT VS. INDIRECT COSTS</a:t>
            </a:r>
          </a:p>
          <a:p>
            <a:endParaRPr lang="en-US" sz="1800" dirty="0"/>
          </a:p>
          <a:p>
            <a:r>
              <a:rPr lang="en-US" sz="1800" b="1" dirty="0">
                <a:solidFill>
                  <a:srgbClr val="00B0F0"/>
                </a:solidFill>
              </a:rPr>
              <a:t>Direct Costs:</a:t>
            </a:r>
            <a:endParaRPr lang="en-US" sz="1800" dirty="0"/>
          </a:p>
          <a:p>
            <a:r>
              <a:rPr lang="en-US" sz="1800" dirty="0"/>
              <a:t>Directly associated with delivering the Smart Cart service.</a:t>
            </a:r>
          </a:p>
          <a:p>
            <a:endParaRPr lang="en-US" dirty="0"/>
          </a:p>
          <a:p>
            <a:r>
              <a:rPr lang="en-US" sz="1800" b="1" dirty="0">
                <a:solidFill>
                  <a:srgbClr val="00B0F0"/>
                </a:solidFill>
              </a:rPr>
              <a:t>Indirect Costs:</a:t>
            </a:r>
            <a:endParaRPr lang="en-US" dirty="0"/>
          </a:p>
          <a:p>
            <a:r>
              <a:rPr lang="en-US" sz="1800" dirty="0"/>
              <a:t>Not directly tied to a specific unit of service.</a:t>
            </a:r>
          </a:p>
          <a:p>
            <a:endParaRPr lang="en-US" sz="1800" dirty="0"/>
          </a:p>
          <a:p>
            <a:endParaRPr lang="en-US" dirty="0"/>
          </a:p>
          <a:p>
            <a:endParaRPr lang="en-US" sz="1800" dirty="0"/>
          </a:p>
        </p:txBody>
      </p:sp>
    </p:spTree>
    <p:extLst>
      <p:ext uri="{BB962C8B-B14F-4D97-AF65-F5344CB8AC3E}">
        <p14:creationId xmlns:p14="http://schemas.microsoft.com/office/powerpoint/2010/main" val="1486951909"/>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F5B1FD9-3BB6-4DA9-A089-3B68C2323D4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747A963-53E0-44AF-AF13-963FE676C6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38A3B04-B0F3-4C12-A722-52B5CF6D972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{E4E31848-E583-4F7D-BC86-55EBDF9A90FF}tf33845126_win32</Template>
  <TotalTime>270</TotalTime>
  <Words>2822</Words>
  <Application>Microsoft Office PowerPoint</Application>
  <PresentationFormat>Widescreen</PresentationFormat>
  <Paragraphs>258</Paragraphs>
  <Slides>31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Bookman Old Style</vt:lpstr>
      <vt:lpstr>Calibri</vt:lpstr>
      <vt:lpstr>Franklin Gothic Book</vt:lpstr>
      <vt:lpstr>Wingdings</vt:lpstr>
      <vt:lpstr>1_RetrospectVTI</vt:lpstr>
      <vt:lpstr>Design Assignment-2</vt:lpstr>
      <vt:lpstr>PowerPoint Presentation</vt:lpstr>
      <vt:lpstr>PowerPoint Presentation</vt:lpstr>
      <vt:lpstr>PowerPoint Presentation</vt:lpstr>
      <vt:lpstr>SUMMARIZING POINTS:</vt:lpstr>
      <vt:lpstr>PowerPoint Presentation</vt:lpstr>
      <vt:lpstr>PowerPoint Presentation</vt:lpstr>
      <vt:lpstr>PowerPoint Presentation</vt:lpstr>
      <vt:lpstr>PowerPoint Presentation</vt:lpstr>
      <vt:lpstr>SUMMARIZED TABLE:</vt:lpstr>
      <vt:lpstr>PowerPoint Presentation</vt:lpstr>
      <vt:lpstr>PowerPoint Presentation</vt:lpstr>
      <vt:lpstr>PowerPoint Presentation</vt:lpstr>
      <vt:lpstr>PowerPoint Presentation</vt:lpstr>
      <vt:lpstr>PowerPoint Presentation</vt:lpstr>
      <vt:lpstr>EXERCISE 4:  (Financial Management) Both 4a  and  4b combined  Comparing  the income statements and Balance sheets for the past two quarters of the current financial year and with previous year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Nikita Amarnath</dc:creator>
  <cp:lastModifiedBy>Nikita Amarnath</cp:lastModifiedBy>
  <cp:revision>87</cp:revision>
  <dcterms:created xsi:type="dcterms:W3CDTF">2024-10-29T14:29:43Z</dcterms:created>
  <dcterms:modified xsi:type="dcterms:W3CDTF">2024-11-01T06:56:40Z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